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324" r:id="rId8"/>
    <p:sldId id="328" r:id="rId9"/>
    <p:sldId id="329" r:id="rId10"/>
    <p:sldId id="330" r:id="rId11"/>
    <p:sldId id="331" r:id="rId12"/>
    <p:sldId id="332" r:id="rId13"/>
    <p:sldId id="333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8" r:id="rId39"/>
    <p:sldId id="299" r:id="rId40"/>
    <p:sldId id="305" r:id="rId41"/>
    <p:sldId id="306" r:id="rId42"/>
    <p:sldId id="307" r:id="rId43"/>
    <p:sldId id="308" r:id="rId44"/>
    <p:sldId id="309" r:id="rId45"/>
    <p:sldId id="311" r:id="rId46"/>
    <p:sldId id="312" r:id="rId47"/>
    <p:sldId id="313" r:id="rId48"/>
    <p:sldId id="314" r:id="rId49"/>
    <p:sldId id="315" r:id="rId50"/>
    <p:sldId id="317" r:id="rId51"/>
    <p:sldId id="318" r:id="rId52"/>
    <p:sldId id="319" r:id="rId53"/>
    <p:sldId id="320" r:id="rId54"/>
    <p:sldId id="321" r:id="rId55"/>
    <p:sldId id="322" r:id="rId56"/>
    <p:sldId id="323" r:id="rId5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87776" autoAdjust="0"/>
  </p:normalViewPr>
  <p:slideViewPr>
    <p:cSldViewPr>
      <p:cViewPr varScale="1">
        <p:scale>
          <a:sx n="100" d="100"/>
          <a:sy n="100" d="100"/>
        </p:scale>
        <p:origin x="48" y="84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presProps" Target="presProps.xml"  /><Relationship Id="rId59" Type="http://schemas.openxmlformats.org/officeDocument/2006/relationships/viewProps" Target="viewProps.xml"  /><Relationship Id="rId6" Type="http://schemas.openxmlformats.org/officeDocument/2006/relationships/slide" Target="slides/slide4.xml"  /><Relationship Id="rId60" Type="http://schemas.openxmlformats.org/officeDocument/2006/relationships/theme" Target="theme/theme1.xml"  /><Relationship Id="rId61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B7268E1E-0E44-426D-905E-8AD9B19D2182}" type="datetime1">
              <a:rPr lang="cs-CZ" smtClean="0"/>
              <a:t>12.03.2025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안녕하세요</a:t>
            </a:r>
            <a:r>
              <a:rPr lang="en-US" dirty="0"/>
              <a:t>. </a:t>
            </a:r>
          </a:p>
          <a:p>
            <a:r>
              <a:rPr lang="en-US" dirty="0"/>
              <a:t>웹 </a:t>
            </a:r>
            <a:r>
              <a:rPr lang="en-US" dirty="0" err="1"/>
              <a:t>애플리케이션</a:t>
            </a:r>
            <a:r>
              <a:rPr lang="en-US" dirty="0"/>
              <a:t> </a:t>
            </a:r>
            <a:r>
              <a:rPr lang="en-US" dirty="0" err="1"/>
              <a:t>취약점</a:t>
            </a:r>
            <a:r>
              <a:rPr lang="en-US" dirty="0"/>
              <a:t> </a:t>
            </a:r>
            <a:r>
              <a:rPr lang="en-US" dirty="0" err="1"/>
              <a:t>진단</a:t>
            </a:r>
            <a:r>
              <a:rPr lang="en-US" dirty="0"/>
              <a:t> 및 </a:t>
            </a:r>
            <a:r>
              <a:rPr lang="en-US" dirty="0" err="1"/>
              <a:t>대응전략</a:t>
            </a:r>
            <a:r>
              <a:rPr lang="en-US" dirty="0"/>
              <a:t> </a:t>
            </a:r>
            <a:r>
              <a:rPr lang="en-US" dirty="0" err="1"/>
              <a:t>발표를</a:t>
            </a:r>
            <a:r>
              <a:rPr lang="en-US" dirty="0"/>
              <a:t> </a:t>
            </a:r>
            <a:r>
              <a:rPr lang="en-US" dirty="0" err="1"/>
              <a:t>맡은</a:t>
            </a:r>
            <a:r>
              <a:rPr lang="en-US" dirty="0"/>
              <a:t> </a:t>
            </a:r>
          </a:p>
          <a:p>
            <a:r>
              <a:rPr lang="en-US" dirty="0"/>
              <a:t>1팀_Star of David</a:t>
            </a:r>
          </a:p>
          <a:p>
            <a:endParaRPr lang="en-US" dirty="0"/>
          </a:p>
          <a:p>
            <a:r>
              <a:rPr lang="en-US" dirty="0" err="1"/>
              <a:t>팀명_다윗의</a:t>
            </a:r>
            <a:r>
              <a:rPr lang="en-US" dirty="0"/>
              <a:t> </a:t>
            </a:r>
            <a:r>
              <a:rPr lang="en-US" dirty="0" err="1"/>
              <a:t>방패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팀장_변</a:t>
            </a:r>
            <a:r>
              <a:rPr lang="en-US" dirty="0"/>
              <a:t> 인 설 </a:t>
            </a:r>
            <a:r>
              <a:rPr lang="en-US" dirty="0" err="1"/>
              <a:t>인사드립니다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다음은</a:t>
            </a:r>
            <a:r>
              <a:rPr lang="en-US" dirty="0"/>
              <a:t> </a:t>
            </a:r>
            <a:r>
              <a:rPr lang="en-US" dirty="0" err="1"/>
              <a:t>진행일정입니다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2차 </a:t>
            </a:r>
            <a:r>
              <a:rPr lang="en-US" dirty="0" err="1"/>
              <a:t>프로젝트가</a:t>
            </a:r>
            <a:r>
              <a:rPr lang="en-US" dirty="0"/>
              <a:t> </a:t>
            </a:r>
            <a:r>
              <a:rPr lang="en-US" dirty="0" err="1"/>
              <a:t>끝남과</a:t>
            </a:r>
            <a:r>
              <a:rPr lang="en-US" dirty="0"/>
              <a:t> </a:t>
            </a:r>
            <a:r>
              <a:rPr lang="en-US" dirty="0" err="1"/>
              <a:t>동시에</a:t>
            </a:r>
            <a:r>
              <a:rPr lang="en-US" dirty="0"/>
              <a:t> </a:t>
            </a:r>
          </a:p>
          <a:p>
            <a:r>
              <a:rPr lang="en-US" dirty="0"/>
              <a:t>2월 18일 </a:t>
            </a:r>
            <a:r>
              <a:rPr lang="en-US" dirty="0" err="1"/>
              <a:t>팀구성이</a:t>
            </a:r>
            <a:r>
              <a:rPr lang="en-US" dirty="0"/>
              <a:t> </a:t>
            </a:r>
            <a:r>
              <a:rPr lang="en-US" dirty="0" err="1"/>
              <a:t>되어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3월 10일 </a:t>
            </a:r>
            <a:r>
              <a:rPr lang="en-US" dirty="0" err="1"/>
              <a:t>최종리허설까지</a:t>
            </a:r>
            <a:r>
              <a:rPr lang="en-US" dirty="0"/>
              <a:t> 총3주가 </a:t>
            </a:r>
            <a:r>
              <a:rPr lang="en-US" dirty="0" err="1"/>
              <a:t>소요되었으며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 err="1"/>
              <a:t>첫째주에는</a:t>
            </a:r>
            <a:r>
              <a:rPr lang="en-US" dirty="0"/>
              <a:t> </a:t>
            </a:r>
          </a:p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주제를</a:t>
            </a:r>
            <a:r>
              <a:rPr lang="en-US" dirty="0"/>
              <a:t> </a:t>
            </a:r>
            <a:r>
              <a:rPr lang="en-US" dirty="0" err="1"/>
              <a:t>정하여</a:t>
            </a:r>
            <a:r>
              <a:rPr lang="en-US" dirty="0"/>
              <a:t>, </a:t>
            </a:r>
            <a:r>
              <a:rPr lang="en-US" dirty="0" err="1"/>
              <a:t>실운영중인</a:t>
            </a:r>
            <a:r>
              <a:rPr lang="en-US" dirty="0"/>
              <a:t> </a:t>
            </a:r>
            <a:r>
              <a:rPr lang="en-US" dirty="0" err="1"/>
              <a:t>사이트를</a:t>
            </a:r>
            <a:r>
              <a:rPr lang="en-US" dirty="0"/>
              <a:t> </a:t>
            </a:r>
            <a:r>
              <a:rPr lang="en-US" dirty="0" err="1"/>
              <a:t>대상으로</a:t>
            </a:r>
            <a:r>
              <a:rPr lang="en-US" dirty="0"/>
              <a:t> 한 </a:t>
            </a:r>
            <a:r>
              <a:rPr lang="en-US" dirty="0" err="1"/>
              <a:t>웹취약점</a:t>
            </a:r>
            <a:r>
              <a:rPr lang="en-US" dirty="0"/>
              <a:t> </a:t>
            </a:r>
            <a:r>
              <a:rPr lang="en-US" dirty="0" err="1"/>
              <a:t>진단으로</a:t>
            </a:r>
            <a:r>
              <a:rPr lang="en-US" dirty="0"/>
              <a:t> </a:t>
            </a:r>
            <a:r>
              <a:rPr lang="en-US" dirty="0" err="1"/>
              <a:t>방향성을</a:t>
            </a:r>
            <a:r>
              <a:rPr lang="en-US" dirty="0"/>
              <a:t> </a:t>
            </a:r>
            <a:r>
              <a:rPr lang="en-US" dirty="0" err="1"/>
              <a:t>잡았습니다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그리하여</a:t>
            </a:r>
            <a:r>
              <a:rPr lang="en-US" dirty="0"/>
              <a:t> 그 </a:t>
            </a:r>
            <a:r>
              <a:rPr lang="en-US" dirty="0" err="1"/>
              <a:t>주에</a:t>
            </a:r>
            <a:endParaRPr lang="en-US" dirty="0"/>
          </a:p>
          <a:p>
            <a:r>
              <a:rPr lang="en-US" dirty="0" err="1"/>
              <a:t>사이트</a:t>
            </a:r>
            <a:r>
              <a:rPr lang="en-US" dirty="0"/>
              <a:t> </a:t>
            </a:r>
            <a:r>
              <a:rPr lang="en-US" dirty="0" err="1"/>
              <a:t>관리자를</a:t>
            </a:r>
            <a:r>
              <a:rPr lang="en-US" dirty="0"/>
              <a:t> </a:t>
            </a:r>
            <a:r>
              <a:rPr lang="en-US" dirty="0" err="1"/>
              <a:t>컨택하여</a:t>
            </a:r>
            <a:r>
              <a:rPr lang="en-US" dirty="0"/>
              <a:t> </a:t>
            </a:r>
            <a:r>
              <a:rPr lang="en-US" dirty="0" err="1"/>
              <a:t>설득하고</a:t>
            </a:r>
            <a:r>
              <a:rPr lang="en-US" dirty="0"/>
              <a:t>, </a:t>
            </a:r>
            <a:r>
              <a:rPr lang="en-US" dirty="0" err="1"/>
              <a:t>미팅일정을</a:t>
            </a:r>
            <a:r>
              <a:rPr lang="en-US" dirty="0"/>
              <a:t> </a:t>
            </a:r>
            <a:r>
              <a:rPr lang="en-US" dirty="0" err="1"/>
              <a:t>조율하였습니다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50745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다음은</a:t>
            </a:r>
            <a:r>
              <a:rPr lang="en-US" dirty="0"/>
              <a:t> </a:t>
            </a:r>
            <a:r>
              <a:rPr lang="en-US" dirty="0" err="1"/>
              <a:t>진행일정입니다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2차 </a:t>
            </a:r>
            <a:r>
              <a:rPr lang="en-US" dirty="0" err="1"/>
              <a:t>프로젝트가</a:t>
            </a:r>
            <a:r>
              <a:rPr lang="en-US" dirty="0"/>
              <a:t> </a:t>
            </a:r>
            <a:r>
              <a:rPr lang="en-US" dirty="0" err="1"/>
              <a:t>끝남과</a:t>
            </a:r>
            <a:r>
              <a:rPr lang="en-US" dirty="0"/>
              <a:t> </a:t>
            </a:r>
            <a:r>
              <a:rPr lang="en-US" dirty="0" err="1"/>
              <a:t>동시에</a:t>
            </a:r>
            <a:r>
              <a:rPr lang="en-US" dirty="0"/>
              <a:t> </a:t>
            </a:r>
          </a:p>
          <a:p>
            <a:r>
              <a:rPr lang="en-US" dirty="0"/>
              <a:t>2월 18일 </a:t>
            </a:r>
            <a:r>
              <a:rPr lang="en-US" dirty="0" err="1"/>
              <a:t>팀구성이</a:t>
            </a:r>
            <a:r>
              <a:rPr lang="en-US" dirty="0"/>
              <a:t> </a:t>
            </a:r>
            <a:r>
              <a:rPr lang="en-US" dirty="0" err="1"/>
              <a:t>되어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3월 10일 </a:t>
            </a:r>
            <a:r>
              <a:rPr lang="en-US" dirty="0" err="1"/>
              <a:t>최종리허설까지</a:t>
            </a:r>
            <a:r>
              <a:rPr lang="en-US" dirty="0"/>
              <a:t> 총3주가 </a:t>
            </a:r>
            <a:r>
              <a:rPr lang="en-US" dirty="0" err="1"/>
              <a:t>소요되었으며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 err="1"/>
              <a:t>첫째주에는</a:t>
            </a:r>
            <a:r>
              <a:rPr lang="en-US" dirty="0"/>
              <a:t> </a:t>
            </a:r>
          </a:p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주제를</a:t>
            </a:r>
            <a:r>
              <a:rPr lang="en-US" dirty="0"/>
              <a:t> </a:t>
            </a:r>
            <a:r>
              <a:rPr lang="en-US" dirty="0" err="1"/>
              <a:t>정하여</a:t>
            </a:r>
            <a:r>
              <a:rPr lang="en-US" dirty="0"/>
              <a:t>, </a:t>
            </a:r>
            <a:r>
              <a:rPr lang="en-US" dirty="0" err="1"/>
              <a:t>실운영중인</a:t>
            </a:r>
            <a:r>
              <a:rPr lang="en-US" dirty="0"/>
              <a:t> </a:t>
            </a:r>
            <a:r>
              <a:rPr lang="en-US" dirty="0" err="1"/>
              <a:t>사이트를</a:t>
            </a:r>
            <a:r>
              <a:rPr lang="en-US" dirty="0"/>
              <a:t> </a:t>
            </a:r>
            <a:r>
              <a:rPr lang="en-US" dirty="0" err="1"/>
              <a:t>대상으로</a:t>
            </a:r>
            <a:r>
              <a:rPr lang="en-US" dirty="0"/>
              <a:t> 한 </a:t>
            </a:r>
            <a:r>
              <a:rPr lang="en-US" dirty="0" err="1"/>
              <a:t>웹취약점</a:t>
            </a:r>
            <a:r>
              <a:rPr lang="en-US" dirty="0"/>
              <a:t> </a:t>
            </a:r>
            <a:r>
              <a:rPr lang="en-US" dirty="0" err="1"/>
              <a:t>진단으로</a:t>
            </a:r>
            <a:r>
              <a:rPr lang="en-US" dirty="0"/>
              <a:t> </a:t>
            </a:r>
            <a:r>
              <a:rPr lang="en-US" dirty="0" err="1"/>
              <a:t>방향성을</a:t>
            </a:r>
            <a:r>
              <a:rPr lang="en-US" dirty="0"/>
              <a:t> </a:t>
            </a:r>
            <a:r>
              <a:rPr lang="en-US" dirty="0" err="1"/>
              <a:t>잡았습니다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그리하여</a:t>
            </a:r>
            <a:r>
              <a:rPr lang="en-US" dirty="0"/>
              <a:t> 그 </a:t>
            </a:r>
            <a:r>
              <a:rPr lang="en-US" dirty="0" err="1"/>
              <a:t>주에</a:t>
            </a:r>
            <a:endParaRPr lang="en-US" dirty="0"/>
          </a:p>
          <a:p>
            <a:r>
              <a:rPr lang="en-US" dirty="0" err="1"/>
              <a:t>사이트</a:t>
            </a:r>
            <a:r>
              <a:rPr lang="en-US" dirty="0"/>
              <a:t> </a:t>
            </a:r>
            <a:r>
              <a:rPr lang="en-US" dirty="0" err="1"/>
              <a:t>관리자를</a:t>
            </a:r>
            <a:r>
              <a:rPr lang="en-US" dirty="0"/>
              <a:t> </a:t>
            </a:r>
            <a:r>
              <a:rPr lang="en-US" dirty="0" err="1"/>
              <a:t>컨택하여</a:t>
            </a:r>
            <a:r>
              <a:rPr lang="en-US" dirty="0"/>
              <a:t> </a:t>
            </a:r>
            <a:r>
              <a:rPr lang="en-US" dirty="0" err="1"/>
              <a:t>설득하고</a:t>
            </a:r>
            <a:r>
              <a:rPr lang="en-US" dirty="0"/>
              <a:t>, </a:t>
            </a:r>
            <a:r>
              <a:rPr lang="en-US" dirty="0" err="1"/>
              <a:t>미팅일정을</a:t>
            </a:r>
            <a:r>
              <a:rPr lang="en-US" dirty="0"/>
              <a:t> </a:t>
            </a:r>
            <a:r>
              <a:rPr lang="en-US" dirty="0" err="1"/>
              <a:t>조율하였습니다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69017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다음은</a:t>
            </a:r>
            <a:r>
              <a:rPr lang="en-US" dirty="0"/>
              <a:t> </a:t>
            </a:r>
            <a:r>
              <a:rPr lang="en-US" dirty="0" err="1"/>
              <a:t>진행일정입니다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2차 </a:t>
            </a:r>
            <a:r>
              <a:rPr lang="en-US" dirty="0" err="1"/>
              <a:t>프로젝트가</a:t>
            </a:r>
            <a:r>
              <a:rPr lang="en-US" dirty="0"/>
              <a:t> </a:t>
            </a:r>
            <a:r>
              <a:rPr lang="en-US" dirty="0" err="1"/>
              <a:t>끝남과</a:t>
            </a:r>
            <a:r>
              <a:rPr lang="en-US" dirty="0"/>
              <a:t> </a:t>
            </a:r>
            <a:r>
              <a:rPr lang="en-US" dirty="0" err="1"/>
              <a:t>동시에</a:t>
            </a:r>
            <a:r>
              <a:rPr lang="en-US" dirty="0"/>
              <a:t> </a:t>
            </a:r>
          </a:p>
          <a:p>
            <a:r>
              <a:rPr lang="en-US" dirty="0"/>
              <a:t>2월 18일 </a:t>
            </a:r>
            <a:r>
              <a:rPr lang="en-US" dirty="0" err="1"/>
              <a:t>팀구성이</a:t>
            </a:r>
            <a:r>
              <a:rPr lang="en-US" dirty="0"/>
              <a:t> </a:t>
            </a:r>
            <a:r>
              <a:rPr lang="en-US" dirty="0" err="1"/>
              <a:t>되어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3월 10일 </a:t>
            </a:r>
            <a:r>
              <a:rPr lang="en-US" dirty="0" err="1"/>
              <a:t>최종리허설까지</a:t>
            </a:r>
            <a:r>
              <a:rPr lang="en-US" dirty="0"/>
              <a:t> 총3주가 </a:t>
            </a:r>
            <a:r>
              <a:rPr lang="en-US" dirty="0" err="1"/>
              <a:t>소요되었으며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 err="1"/>
              <a:t>첫째주에는</a:t>
            </a:r>
            <a:r>
              <a:rPr lang="en-US" dirty="0"/>
              <a:t> </a:t>
            </a:r>
          </a:p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주제를</a:t>
            </a:r>
            <a:r>
              <a:rPr lang="en-US" dirty="0"/>
              <a:t> </a:t>
            </a:r>
            <a:r>
              <a:rPr lang="en-US" dirty="0" err="1"/>
              <a:t>정하여</a:t>
            </a:r>
            <a:r>
              <a:rPr lang="en-US" dirty="0"/>
              <a:t>, </a:t>
            </a:r>
            <a:r>
              <a:rPr lang="en-US" dirty="0" err="1"/>
              <a:t>실운영중인</a:t>
            </a:r>
            <a:r>
              <a:rPr lang="en-US" dirty="0"/>
              <a:t> </a:t>
            </a:r>
            <a:r>
              <a:rPr lang="en-US" dirty="0" err="1"/>
              <a:t>사이트를</a:t>
            </a:r>
            <a:r>
              <a:rPr lang="en-US" dirty="0"/>
              <a:t> </a:t>
            </a:r>
            <a:r>
              <a:rPr lang="en-US" dirty="0" err="1"/>
              <a:t>대상으로</a:t>
            </a:r>
            <a:r>
              <a:rPr lang="en-US" dirty="0"/>
              <a:t> 한 </a:t>
            </a:r>
            <a:r>
              <a:rPr lang="en-US" dirty="0" err="1"/>
              <a:t>웹취약점</a:t>
            </a:r>
            <a:r>
              <a:rPr lang="en-US" dirty="0"/>
              <a:t> </a:t>
            </a:r>
            <a:r>
              <a:rPr lang="en-US" dirty="0" err="1"/>
              <a:t>진단으로</a:t>
            </a:r>
            <a:r>
              <a:rPr lang="en-US" dirty="0"/>
              <a:t> </a:t>
            </a:r>
            <a:r>
              <a:rPr lang="en-US" dirty="0" err="1"/>
              <a:t>방향성을</a:t>
            </a:r>
            <a:r>
              <a:rPr lang="en-US" dirty="0"/>
              <a:t> </a:t>
            </a:r>
            <a:r>
              <a:rPr lang="en-US" dirty="0" err="1"/>
              <a:t>잡았습니다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그리하여</a:t>
            </a:r>
            <a:r>
              <a:rPr lang="en-US" dirty="0"/>
              <a:t> 그 </a:t>
            </a:r>
            <a:r>
              <a:rPr lang="en-US" dirty="0" err="1"/>
              <a:t>주에</a:t>
            </a:r>
            <a:endParaRPr lang="en-US" dirty="0"/>
          </a:p>
          <a:p>
            <a:r>
              <a:rPr lang="en-US" dirty="0" err="1"/>
              <a:t>사이트</a:t>
            </a:r>
            <a:r>
              <a:rPr lang="en-US" dirty="0"/>
              <a:t> </a:t>
            </a:r>
            <a:r>
              <a:rPr lang="en-US" dirty="0" err="1"/>
              <a:t>관리자를</a:t>
            </a:r>
            <a:r>
              <a:rPr lang="en-US" dirty="0"/>
              <a:t> </a:t>
            </a:r>
            <a:r>
              <a:rPr lang="en-US" dirty="0" err="1"/>
              <a:t>컨택하여</a:t>
            </a:r>
            <a:r>
              <a:rPr lang="en-US" dirty="0"/>
              <a:t> </a:t>
            </a:r>
            <a:r>
              <a:rPr lang="en-US" dirty="0" err="1"/>
              <a:t>설득하고</a:t>
            </a:r>
            <a:r>
              <a:rPr lang="en-US" dirty="0"/>
              <a:t>, </a:t>
            </a:r>
            <a:r>
              <a:rPr lang="en-US" dirty="0" err="1"/>
              <a:t>미팅일정을</a:t>
            </a:r>
            <a:r>
              <a:rPr lang="en-US" dirty="0"/>
              <a:t> </a:t>
            </a:r>
            <a:r>
              <a:rPr lang="en-US" dirty="0" err="1"/>
              <a:t>조율하였습니다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91004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주제선정배경입니다.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최근 키사에서 발표된 ‘2024년 하반기 사이버 위협 동향 보고서’에 따르면, 전체 침해사고 신고 건수가 전년 대비 61% 급증했으며, </a:t>
            </a:r>
          </a:p>
          <a:p>
            <a:endParaRPr lang="en-US"/>
          </a:p>
          <a:p>
            <a:r>
              <a:rPr lang="en-US"/>
              <a:t>그중 서버 해킹이 가장 높은 비중인 56%를 차지했습니다. </a:t>
            </a:r>
          </a:p>
          <a:p>
            <a:endParaRPr lang="en-US"/>
          </a:p>
          <a:p>
            <a:r>
              <a:rPr lang="en-US"/>
              <a:t>하반기 서버 해킹 건수만 총 553건이 신고되었는대요.</a:t>
            </a:r>
          </a:p>
          <a:p>
            <a:r>
              <a:rPr lang="en-US"/>
              <a:t>이는 해킹 경유지로 악용되는 사례가 많아졌음을 시사합니다.</a:t>
            </a:r>
          </a:p>
          <a:p>
            <a:endParaRPr lang="en-US"/>
          </a:p>
          <a:p>
            <a:r>
              <a:rPr lang="en-US"/>
              <a:t>특히, 중소기업 홈페이지의 </a:t>
            </a:r>
          </a:p>
          <a:p>
            <a:r>
              <a:rPr lang="en-US"/>
              <a:t>웹 취약점을 악용한 웹셸 공격이 주요 원인으로 분석되면서, </a:t>
            </a:r>
          </a:p>
          <a:p>
            <a:r>
              <a:rPr lang="en-US"/>
              <a:t>웹 보안의 중요성이 더욱 부각되고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사이버해킹 피해사례입니다</a:t>
            </a:r>
          </a:p>
          <a:p>
            <a:endParaRPr lang="en-US"/>
          </a:p>
          <a:p>
            <a:r>
              <a:rPr lang="en-US"/>
              <a:t>첫 번째,</a:t>
            </a:r>
          </a:p>
          <a:p>
            <a:r>
              <a:rPr lang="en-US"/>
              <a:t>미국 의류판매업체인 </a:t>
            </a:r>
          </a:p>
          <a:p>
            <a:r>
              <a:rPr lang="en-US"/>
              <a:t>핫토픽 계정 탈취 사건으로 </a:t>
            </a:r>
          </a:p>
          <a:p>
            <a:r>
              <a:rPr lang="en-US"/>
              <a:t>자격증명 재사용 공격이었습니다. </a:t>
            </a:r>
          </a:p>
          <a:p>
            <a:endParaRPr lang="en-US"/>
          </a:p>
          <a:p>
            <a:r>
              <a:rPr lang="en-US"/>
              <a:t>두 번째,</a:t>
            </a:r>
          </a:p>
          <a:p>
            <a:r>
              <a:rPr lang="en-US"/>
              <a:t>미국 대형의료기관시설을 </a:t>
            </a:r>
          </a:p>
          <a:p>
            <a:r>
              <a:rPr lang="en-US"/>
              <a:t>운영하고 있는 프로스펙트 메디컬 홀딩스를 대상으로 한 </a:t>
            </a:r>
          </a:p>
          <a:p>
            <a:r>
              <a:rPr lang="en-US"/>
              <a:t>랜섬웨어 공격이 있었고,</a:t>
            </a:r>
          </a:p>
          <a:p>
            <a:endParaRPr lang="en-US"/>
          </a:p>
          <a:p>
            <a:r>
              <a:rPr lang="en-US"/>
              <a:t>세 번째,</a:t>
            </a:r>
          </a:p>
          <a:p>
            <a:r>
              <a:rPr lang="en-US"/>
              <a:t>수자원공사 등 주요 인프라 침투사건으로 </a:t>
            </a:r>
          </a:p>
          <a:p>
            <a:r>
              <a:rPr lang="en-US"/>
              <a:t>접근 제어 결함을 이용한 공격이 있었습니다.</a:t>
            </a:r>
          </a:p>
          <a:p>
            <a:endParaRPr lang="en-US"/>
          </a:p>
          <a:p>
            <a:r>
              <a:rPr lang="en-US"/>
              <a:t>이같은 사례를 살펴보면 </a:t>
            </a:r>
          </a:p>
          <a:p>
            <a:r>
              <a:rPr lang="en-US"/>
              <a:t>대부분의 공격이 </a:t>
            </a:r>
          </a:p>
          <a:p>
            <a:r>
              <a:rPr lang="en-US"/>
              <a:t>웹 취약점 기반으로 </a:t>
            </a:r>
          </a:p>
          <a:p>
            <a:r>
              <a:rPr lang="en-US"/>
              <a:t>이루어졌다는 것을 알 수 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허술한 보안으로 인해</a:t>
            </a:r>
          </a:p>
          <a:p>
            <a:r>
              <a:rPr lang="en-US"/>
              <a:t>사이버 공격의 표적이 된 사례입니다.</a:t>
            </a:r>
          </a:p>
          <a:p>
            <a:endParaRPr lang="en-US"/>
          </a:p>
          <a:p>
            <a:r>
              <a:rPr lang="en-US"/>
              <a:t>2023년 12월 26일, </a:t>
            </a:r>
          </a:p>
          <a:p>
            <a:r>
              <a:rPr lang="en-US"/>
              <a:t>WCC가 랜섬웨어 공격을 당해 6비트코인_한화 약 8억원정도를 </a:t>
            </a:r>
          </a:p>
          <a:p>
            <a:r>
              <a:rPr lang="en-US"/>
              <a:t>요구 받은 적이 있습니다</a:t>
            </a:r>
          </a:p>
          <a:p>
            <a:endParaRPr lang="en-US"/>
          </a:p>
          <a:p>
            <a:r>
              <a:rPr lang="en-US"/>
              <a:t>이러한 사례는 종교단체의 보안강화 필요성을 시사하며, </a:t>
            </a:r>
          </a:p>
          <a:p>
            <a:r>
              <a:rPr lang="en-US"/>
              <a:t>교회 웹사이트 취약점 진단을 진행하게 된 결정적 계기가 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개요입니다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프로젝트명은</a:t>
            </a:r>
            <a:r>
              <a:rPr lang="en-US" dirty="0"/>
              <a:t> AWS EC2 </a:t>
            </a:r>
            <a:r>
              <a:rPr lang="en-US" dirty="0" err="1"/>
              <a:t>기반</a:t>
            </a:r>
            <a:r>
              <a:rPr lang="en-US" dirty="0"/>
              <a:t> </a:t>
            </a:r>
            <a:r>
              <a:rPr lang="en-US" dirty="0" err="1"/>
              <a:t>웹사이트</a:t>
            </a:r>
            <a:r>
              <a:rPr lang="en-US" dirty="0"/>
              <a:t> </a:t>
            </a:r>
            <a:r>
              <a:rPr lang="en-US" dirty="0" err="1"/>
              <a:t>보안</a:t>
            </a:r>
            <a:r>
              <a:rPr lang="en-US" dirty="0"/>
              <a:t> </a:t>
            </a:r>
            <a:r>
              <a:rPr lang="en-US" dirty="0" err="1"/>
              <a:t>진단</a:t>
            </a:r>
            <a:r>
              <a:rPr lang="en-US" dirty="0"/>
              <a:t> 및 </a:t>
            </a:r>
            <a:r>
              <a:rPr lang="en-US" dirty="0" err="1"/>
              <a:t>강화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진행기간은</a:t>
            </a:r>
            <a:r>
              <a:rPr lang="en-US" dirty="0"/>
              <a:t> 2025년 2월 24일~3월5일</a:t>
            </a:r>
          </a:p>
          <a:p>
            <a:endParaRPr lang="en-US" dirty="0"/>
          </a:p>
          <a:p>
            <a:r>
              <a:rPr lang="en-US" dirty="0"/>
              <a:t>본 </a:t>
            </a:r>
            <a:r>
              <a:rPr lang="en-US" dirty="0" err="1"/>
              <a:t>프로젝트는</a:t>
            </a:r>
            <a:r>
              <a:rPr lang="en-US" dirty="0"/>
              <a:t> </a:t>
            </a:r>
          </a:p>
          <a:p>
            <a:r>
              <a:rPr lang="en-US" dirty="0" err="1"/>
              <a:t>실제</a:t>
            </a:r>
            <a:r>
              <a:rPr lang="en-US" dirty="0"/>
              <a:t> </a:t>
            </a:r>
            <a:r>
              <a:rPr lang="en-US" dirty="0" err="1"/>
              <a:t>운영</a:t>
            </a:r>
            <a:r>
              <a:rPr lang="en-US" dirty="0"/>
              <a:t> </a:t>
            </a:r>
            <a:r>
              <a:rPr lang="en-US" dirty="0" err="1"/>
              <a:t>중인</a:t>
            </a:r>
            <a:r>
              <a:rPr lang="en-US" dirty="0"/>
              <a:t> </a:t>
            </a:r>
            <a:r>
              <a:rPr lang="en-US" dirty="0" err="1"/>
              <a:t>교회</a:t>
            </a:r>
            <a:r>
              <a:rPr lang="en-US" dirty="0"/>
              <a:t> </a:t>
            </a:r>
            <a:r>
              <a:rPr lang="en-US" dirty="0" err="1"/>
              <a:t>사이트의</a:t>
            </a:r>
            <a:r>
              <a:rPr lang="en-US" dirty="0"/>
              <a:t> </a:t>
            </a:r>
          </a:p>
          <a:p>
            <a:r>
              <a:rPr lang="en-US" dirty="0" err="1"/>
              <a:t>보안</a:t>
            </a:r>
            <a:r>
              <a:rPr lang="en-US" dirty="0"/>
              <a:t> </a:t>
            </a:r>
            <a:r>
              <a:rPr lang="en-US" dirty="0" err="1"/>
              <a:t>취약점을</a:t>
            </a:r>
            <a:r>
              <a:rPr lang="en-US" dirty="0"/>
              <a:t> </a:t>
            </a:r>
            <a:r>
              <a:rPr lang="en-US" dirty="0" err="1"/>
              <a:t>분석하고</a:t>
            </a:r>
            <a:r>
              <a:rPr lang="en-US" dirty="0"/>
              <a:t>,</a:t>
            </a:r>
          </a:p>
          <a:p>
            <a:r>
              <a:rPr lang="en-US" dirty="0" err="1"/>
              <a:t>개선</a:t>
            </a:r>
            <a:r>
              <a:rPr lang="en-US" dirty="0"/>
              <a:t> </a:t>
            </a:r>
            <a:r>
              <a:rPr lang="en-US" dirty="0" err="1"/>
              <a:t>방안을</a:t>
            </a:r>
            <a:r>
              <a:rPr lang="en-US" dirty="0"/>
              <a:t> </a:t>
            </a:r>
            <a:r>
              <a:rPr lang="en-US" dirty="0" err="1"/>
              <a:t>마련하는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</a:p>
          <a:p>
            <a:r>
              <a:rPr lang="en-US" dirty="0" err="1"/>
              <a:t>목표로</a:t>
            </a:r>
            <a:r>
              <a:rPr lang="en-US" dirty="0"/>
              <a:t> </a:t>
            </a:r>
            <a:r>
              <a:rPr lang="en-US" dirty="0" err="1"/>
              <a:t>하고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진단대상은</a:t>
            </a:r>
            <a:r>
              <a:rPr lang="en-US" dirty="0"/>
              <a:t> </a:t>
            </a:r>
            <a:r>
              <a:rPr lang="en-US" dirty="0" err="1"/>
              <a:t>등록교인</a:t>
            </a:r>
            <a:r>
              <a:rPr lang="en-US" dirty="0"/>
              <a:t> 1000명 </a:t>
            </a:r>
            <a:r>
              <a:rPr lang="en-US" dirty="0" err="1"/>
              <a:t>규모의</a:t>
            </a:r>
            <a:r>
              <a:rPr lang="en-US" dirty="0"/>
              <a:t> </a:t>
            </a:r>
            <a:r>
              <a:rPr lang="en-US" dirty="0" err="1"/>
              <a:t>교회</a:t>
            </a:r>
            <a:r>
              <a:rPr lang="en-US" dirty="0"/>
              <a:t> </a:t>
            </a:r>
            <a:r>
              <a:rPr lang="en-US" dirty="0" err="1"/>
              <a:t>홈페이지</a:t>
            </a:r>
            <a:r>
              <a:rPr lang="en-US" dirty="0"/>
              <a:t> </a:t>
            </a:r>
            <a:r>
              <a:rPr lang="en-US" dirty="0" err="1"/>
              <a:t>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보고서는</a:t>
            </a:r>
            <a:r>
              <a:rPr lang="en-US" dirty="0"/>
              <a:t> </a:t>
            </a:r>
            <a:r>
              <a:rPr lang="en-US" dirty="0" err="1"/>
              <a:t>착수보고</a:t>
            </a:r>
            <a:r>
              <a:rPr lang="en-US" dirty="0"/>
              <a:t>, </a:t>
            </a:r>
            <a:r>
              <a:rPr lang="en-US" dirty="0" err="1"/>
              <a:t>진단보고</a:t>
            </a:r>
            <a:r>
              <a:rPr lang="en-US" dirty="0"/>
              <a:t>, </a:t>
            </a:r>
            <a:r>
              <a:rPr lang="en-US" dirty="0" err="1"/>
              <a:t>결과보고로</a:t>
            </a:r>
            <a:r>
              <a:rPr lang="en-US" dirty="0"/>
              <a:t> 총3개의 </a:t>
            </a:r>
            <a:r>
              <a:rPr lang="en-US" dirty="0" err="1"/>
              <a:t>보고서를</a:t>
            </a:r>
            <a:r>
              <a:rPr lang="en-US" dirty="0"/>
              <a:t> </a:t>
            </a:r>
            <a:r>
              <a:rPr lang="en-US" dirty="0" err="1"/>
              <a:t>작성하여</a:t>
            </a:r>
            <a:r>
              <a:rPr lang="en-US" dirty="0"/>
              <a:t> </a:t>
            </a:r>
            <a:r>
              <a:rPr lang="en-US" dirty="0" err="1"/>
              <a:t>클라이언트에게</a:t>
            </a:r>
            <a:r>
              <a:rPr lang="en-US" dirty="0"/>
              <a:t> </a:t>
            </a:r>
            <a:r>
              <a:rPr lang="en-US" dirty="0" err="1"/>
              <a:t>전달되었습니다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챕터2에서는 </a:t>
            </a:r>
          </a:p>
          <a:p>
            <a:r>
              <a:rPr lang="en-US" dirty="0"/>
              <a:t>웹 </a:t>
            </a:r>
            <a:r>
              <a:rPr lang="en-US" dirty="0" err="1"/>
              <a:t>취약점</a:t>
            </a:r>
            <a:r>
              <a:rPr lang="en-US" dirty="0"/>
              <a:t> </a:t>
            </a:r>
            <a:r>
              <a:rPr lang="en-US" dirty="0" err="1"/>
              <a:t>진단</a:t>
            </a:r>
            <a:r>
              <a:rPr lang="en-US" dirty="0"/>
              <a:t> </a:t>
            </a:r>
            <a:r>
              <a:rPr lang="en-US" dirty="0" err="1"/>
              <a:t>방식</a:t>
            </a:r>
            <a:r>
              <a:rPr lang="en-US" dirty="0"/>
              <a:t> 및 </a:t>
            </a:r>
          </a:p>
          <a:p>
            <a:r>
              <a:rPr lang="en-US" dirty="0" err="1"/>
              <a:t>진단기준과</a:t>
            </a:r>
            <a:r>
              <a:rPr lang="en-US" dirty="0"/>
              <a:t> </a:t>
            </a:r>
          </a:p>
          <a:p>
            <a:r>
              <a:rPr lang="en-US" dirty="0" err="1"/>
              <a:t>진단</a:t>
            </a:r>
            <a:r>
              <a:rPr lang="en-US" dirty="0"/>
              <a:t> </a:t>
            </a:r>
            <a:r>
              <a:rPr lang="en-US" dirty="0" err="1"/>
              <a:t>결과</a:t>
            </a:r>
            <a:r>
              <a:rPr lang="en-US" dirty="0"/>
              <a:t> </a:t>
            </a:r>
            <a:r>
              <a:rPr lang="en-US" dirty="0" err="1"/>
              <a:t>가장</a:t>
            </a:r>
            <a:r>
              <a:rPr lang="en-US" dirty="0"/>
              <a:t> </a:t>
            </a:r>
            <a:r>
              <a:rPr lang="en-US" dirty="0" err="1"/>
              <a:t>심각한</a:t>
            </a:r>
            <a:r>
              <a:rPr lang="en-US" dirty="0"/>
              <a:t> </a:t>
            </a:r>
            <a:r>
              <a:rPr lang="en-US" dirty="0" err="1"/>
              <a:t>취약점이었던</a:t>
            </a:r>
            <a:r>
              <a:rPr lang="en-US" dirty="0"/>
              <a:t> </a:t>
            </a:r>
            <a:r>
              <a:rPr lang="en-US" dirty="0" err="1"/>
              <a:t>SSRF에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자세히</a:t>
            </a:r>
            <a:r>
              <a:rPr lang="en-US" dirty="0"/>
              <a:t> </a:t>
            </a:r>
            <a:r>
              <a:rPr lang="en-US" dirty="0" err="1"/>
              <a:t>다루고자합니다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클라이언트와의 초기미팅을 위해 진단되어진 구글독 검색내역입니다.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본 보고서는</a:t>
            </a:r>
          </a:p>
          <a:p>
            <a:endParaRPr lang="en-US"/>
          </a:p>
          <a:p>
            <a:r>
              <a:rPr lang="en-US"/>
              <a:t>총4개의 챕터로 구성되어 있습니다.</a:t>
            </a:r>
          </a:p>
          <a:p>
            <a:endParaRPr lang="en-US"/>
          </a:p>
          <a:p>
            <a:r>
              <a:rPr lang="en-US"/>
              <a:t>첫번째 챕터에서는 </a:t>
            </a:r>
          </a:p>
          <a:p>
            <a:r>
              <a:rPr lang="en-US"/>
              <a:t>팀원 소개 및 일정, 주제 선정 배경</a:t>
            </a:r>
          </a:p>
          <a:p>
            <a:endParaRPr lang="en-US"/>
          </a:p>
          <a:p>
            <a:r>
              <a:rPr lang="en-US"/>
              <a:t>두번째 챕터에서는 </a:t>
            </a:r>
          </a:p>
          <a:p>
            <a:r>
              <a:rPr lang="en-US"/>
              <a:t>웹 취약점 진단,</a:t>
            </a:r>
          </a:p>
          <a:p>
            <a:r>
              <a:rPr lang="en-US"/>
              <a:t>SSRF 취약점에 대해 집중 분석하였고,</a:t>
            </a:r>
          </a:p>
          <a:p>
            <a:endParaRPr lang="en-US"/>
          </a:p>
          <a:p>
            <a:r>
              <a:rPr lang="en-US"/>
              <a:t>세번째 챕터에서는 </a:t>
            </a:r>
          </a:p>
          <a:p>
            <a:r>
              <a:rPr lang="en-US"/>
              <a:t>침투 시나리오, 대응 방안 제안</a:t>
            </a:r>
          </a:p>
          <a:p>
            <a:endParaRPr lang="en-US"/>
          </a:p>
          <a:p>
            <a:r>
              <a:rPr lang="en-US"/>
              <a:t>마지막으로</a:t>
            </a:r>
          </a:p>
          <a:p>
            <a:r>
              <a:rPr lang="en-US"/>
              <a:t>네번째 챕터에서는 </a:t>
            </a:r>
          </a:p>
          <a:p>
            <a:r>
              <a:rPr lang="en-US"/>
              <a:t>프로젝트 결과보고, </a:t>
            </a:r>
          </a:p>
          <a:p>
            <a:r>
              <a:rPr lang="en-US"/>
              <a:t>소회 및 출처 순으로 진행할 예정입니다.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진단 착수보고서입니다.</a:t>
            </a:r>
          </a:p>
          <a:p>
            <a:endParaRPr lang="en-US"/>
          </a:p>
          <a:p>
            <a:r>
              <a:rPr lang="en-US"/>
              <a:t>보고서 양식은 NCS 사이트의 모의해킹자료를 참고하였습니다.</a:t>
            </a:r>
          </a:p>
          <a:p>
            <a:endParaRPr lang="en-US"/>
          </a:p>
          <a:p>
            <a:r>
              <a:rPr lang="en-US"/>
              <a:t>대상은 AWS EC2 단일서버 기반 교회 웹페이지이고</a:t>
            </a:r>
          </a:p>
          <a:p>
            <a:endParaRPr lang="en-US"/>
          </a:p>
          <a:p>
            <a:r>
              <a:rPr lang="en-US"/>
              <a:t>수행 일정은 2025년 2월 24일부터 3월 5일로 계획되었지만,</a:t>
            </a:r>
          </a:p>
          <a:p>
            <a:r>
              <a:rPr lang="en-US"/>
              <a:t>실제로는 이틀 딜레이되어 7일까지 진행되었습니다 </a:t>
            </a:r>
          </a:p>
          <a:p>
            <a:endParaRPr lang="en-US"/>
          </a:p>
          <a:p>
            <a:r>
              <a:rPr lang="en-US"/>
              <a:t>수행팀은 연세IT미래교육원소속 Star of David</a:t>
            </a:r>
          </a:p>
          <a:p>
            <a:endParaRPr lang="en-US"/>
          </a:p>
          <a:p>
            <a:r>
              <a:rPr lang="en-US"/>
              <a:t>수행인원은 4명</a:t>
            </a:r>
          </a:p>
          <a:p>
            <a:r>
              <a:rPr lang="en-US"/>
              <a:t>입니다</a:t>
            </a:r>
          </a:p>
          <a:p>
            <a:endParaRPr lang="en-US"/>
          </a:p>
          <a:p>
            <a:r>
              <a:rPr lang="en-US"/>
              <a:t>아래 항목들로는</a:t>
            </a:r>
          </a:p>
          <a:p>
            <a:endParaRPr lang="en-US"/>
          </a:p>
          <a:p>
            <a:r>
              <a:rPr lang="en-US"/>
              <a:t>모의 해킹 수행 대상</a:t>
            </a:r>
          </a:p>
          <a:p>
            <a:r>
              <a:rPr lang="en-US"/>
              <a:t>모의 해킹 시 공격자 IP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구체적인 모의 해킹 수행일정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</a:p>
          <a:p>
            <a:r>
              <a:rPr lang="en-US"/>
              <a:t>모의 해킹 점검 항목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모의 해킹시 사용툴 순으로 작성하였습니다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</a:p>
          <a:p>
            <a:r>
              <a:rPr lang="en-US"/>
              <a:t>착수보고서 하단에는 </a:t>
            </a:r>
          </a:p>
          <a:p>
            <a:r>
              <a:rPr lang="en-US"/>
              <a:t>모의해킹 점검 항목에 대한 상세 설명도 첨부하였습니다</a:t>
            </a:r>
          </a:p>
          <a:p>
            <a:endParaRPr lang="en-US"/>
          </a:p>
          <a:p>
            <a:r>
              <a:rPr lang="en-US"/>
              <a:t>다음 페이지에서 취약점 진단의 기준이 되었던 </a:t>
            </a:r>
          </a:p>
          <a:p>
            <a:r>
              <a:rPr lang="en-US"/>
              <a:t>오왑스 탑 텐에 대해 좀 더 자세히 설명드리겠습니다.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여기서 오왑스는 </a:t>
            </a:r>
          </a:p>
          <a:p>
            <a:r>
              <a:rPr lang="en-US"/>
              <a:t>웹 애플리케이션 보안을 강화하기 위해 만들어진 글로벌 비영리 조직입니다</a:t>
            </a:r>
          </a:p>
          <a:p>
            <a:r>
              <a:rPr lang="en-US"/>
              <a:t>소프트웨어 개발자, 보안 전문가, 기업 및 연구자들이 참여하여 웹 보안에 대한 정보를 공유하고,</a:t>
            </a:r>
          </a:p>
          <a:p>
            <a:r>
              <a:rPr lang="en-US"/>
              <a:t>오픈소스 도구와 문서를 제공하는데요.</a:t>
            </a:r>
          </a:p>
          <a:p>
            <a:endParaRPr lang="en-US"/>
          </a:p>
          <a:p>
            <a:r>
              <a:rPr lang="en-US"/>
              <a:t>화면에 보이는 표는 2023년도에 발표한 가장 위험한 API(Application Programming Interface) 취약점 목록입니다</a:t>
            </a:r>
          </a:p>
          <a:p>
            <a:endParaRPr lang="en-US"/>
          </a:p>
          <a:p>
            <a:r>
              <a:rPr lang="en-US"/>
              <a:t>(클릭)(클릭)(클릭)</a:t>
            </a:r>
          </a:p>
          <a:p>
            <a:r>
              <a:rPr lang="en-US"/>
              <a:t>2019년 발표된 자료와 비교해서</a:t>
            </a:r>
          </a:p>
          <a:p>
            <a:r>
              <a:rPr lang="en-US"/>
              <a:t>6, 7, 10번이 신규로 추가 되었고,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r>
              <a:rPr lang="en-US"/>
              <a:t>이번 프로젝트에서는 7순위에 해당하는 Server Side Request Forgery에 대해 심도있게 다루고자 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정보수집에 사용되었던 도구들입니다</a:t>
            </a:r>
          </a:p>
          <a:p>
            <a:endParaRPr lang="en-US"/>
          </a:p>
          <a:p>
            <a:r>
              <a:rPr lang="en-US"/>
              <a:t>웹 애플리케이션 취약점 분석도구로는 주로 오왑스 잽과 버프 스위트를 사용하였고,</a:t>
            </a:r>
          </a:p>
          <a:p>
            <a:endParaRPr lang="en-US"/>
          </a:p>
          <a:p>
            <a:r>
              <a:rPr lang="en-US"/>
              <a:t>웹 취약점 공격 및 시뮬레이션 도구로는 XSS, SSRF</a:t>
            </a:r>
          </a:p>
          <a:p>
            <a:endParaRPr lang="en-US"/>
          </a:p>
          <a:p>
            <a:r>
              <a:rPr lang="en-US"/>
              <a:t>네트워크 스캐닝 및 정보수집 도구로는 nslookup과 nmap, curl을 메인으로 사용하였습니다</a:t>
            </a:r>
          </a:p>
          <a:p>
            <a:endParaRPr lang="en-US"/>
          </a:p>
          <a:p>
            <a:r>
              <a:rPr lang="en-US"/>
              <a:t>크롤링 및 자동화 스크립트 도구로는 wget, gobuster를 사용하였습니다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정보수집 내용입니다</a:t>
            </a:r>
          </a:p>
          <a:p>
            <a:endParaRPr lang="en-US"/>
          </a:p>
          <a:p>
            <a:r>
              <a:rPr lang="en-US"/>
              <a:t>nslookup 으로 </a:t>
            </a:r>
          </a:p>
          <a:p>
            <a:r>
              <a:rPr lang="en-US"/>
              <a:t>대상사이트의 ip를 확인하였고,</a:t>
            </a:r>
          </a:p>
          <a:p>
            <a:endParaRPr lang="en-US"/>
          </a:p>
          <a:p>
            <a:r>
              <a:rPr lang="en-US"/>
              <a:t>확인된 ip로 </a:t>
            </a:r>
          </a:p>
          <a:p>
            <a:r>
              <a:rPr lang="en-US"/>
              <a:t>nmap 을 사용하여</a:t>
            </a:r>
          </a:p>
          <a:p>
            <a:endParaRPr lang="en-US"/>
          </a:p>
          <a:p>
            <a:r>
              <a:rPr lang="en-US"/>
              <a:t>(클릭)(클릭)</a:t>
            </a:r>
          </a:p>
          <a:p>
            <a:r>
              <a:rPr lang="en-US"/>
              <a:t>다음과 같은 포트 상태와 운영체제를  확인할 수 있었습니다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고우버스터로</a:t>
            </a:r>
            <a:r>
              <a:rPr lang="en-US" dirty="0"/>
              <a:t> </a:t>
            </a:r>
            <a:r>
              <a:rPr lang="en-US" dirty="0" err="1"/>
              <a:t>html파일이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</a:p>
          <a:p>
            <a:r>
              <a:rPr lang="en-US" dirty="0" err="1"/>
              <a:t>디렉토리를</a:t>
            </a:r>
            <a:r>
              <a:rPr lang="en-US" dirty="0"/>
              <a:t> </a:t>
            </a:r>
            <a:r>
              <a:rPr lang="en-US" dirty="0" err="1"/>
              <a:t>찾을</a:t>
            </a:r>
            <a:r>
              <a:rPr lang="en-US" dirty="0"/>
              <a:t> 수 </a:t>
            </a:r>
            <a:r>
              <a:rPr lang="en-US" dirty="0" err="1"/>
              <a:t>있었습니다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)(</a:t>
            </a:r>
            <a:r>
              <a:rPr lang="en-US" dirty="0" err="1"/>
              <a:t>클릭</a:t>
            </a:r>
            <a:r>
              <a:rPr lang="en-US" dirty="0"/>
              <a:t>)</a:t>
            </a:r>
          </a:p>
          <a:p>
            <a:r>
              <a:rPr lang="en-US" dirty="0" err="1"/>
              <a:t>실제</a:t>
            </a:r>
            <a:r>
              <a:rPr lang="en-US" dirty="0"/>
              <a:t> </a:t>
            </a:r>
            <a:r>
              <a:rPr lang="en-US" dirty="0" err="1"/>
              <a:t>개발시</a:t>
            </a:r>
            <a:r>
              <a:rPr lang="en-US" dirty="0"/>
              <a:t> </a:t>
            </a:r>
            <a:r>
              <a:rPr lang="en-US" dirty="0" err="1"/>
              <a:t>만들고</a:t>
            </a:r>
            <a:r>
              <a:rPr lang="en-US" dirty="0"/>
              <a:t>, </a:t>
            </a:r>
          </a:p>
          <a:p>
            <a:r>
              <a:rPr lang="en-US" dirty="0" err="1"/>
              <a:t>삭제하지</a:t>
            </a:r>
            <a:r>
              <a:rPr lang="en-US" dirty="0"/>
              <a:t> </a:t>
            </a:r>
            <a:r>
              <a:rPr lang="en-US" dirty="0" err="1"/>
              <a:t>않은</a:t>
            </a:r>
            <a:r>
              <a:rPr lang="en-US" dirty="0"/>
              <a:t> sample </a:t>
            </a:r>
            <a:r>
              <a:rPr lang="en-US" dirty="0" err="1"/>
              <a:t>페이지를</a:t>
            </a:r>
            <a:endParaRPr lang="en-US" dirty="0"/>
          </a:p>
          <a:p>
            <a:r>
              <a:rPr lang="en-US" dirty="0" err="1"/>
              <a:t>확인할</a:t>
            </a:r>
            <a:r>
              <a:rPr lang="en-US" dirty="0"/>
              <a:t> 수 </a:t>
            </a:r>
            <a:r>
              <a:rPr lang="en-US" dirty="0" err="1"/>
              <a:t>있었습니다</a:t>
            </a:r>
            <a:r>
              <a:rPr lang="en-US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오왑스 잽의 진단 결과입니다</a:t>
            </a:r>
          </a:p>
          <a:p>
            <a:r>
              <a:rPr lang="en-US"/>
              <a:t>(클릭)</a:t>
            </a:r>
          </a:p>
          <a:p>
            <a:r>
              <a:rPr lang="en-US"/>
              <a:t>하이레벨의 취약점이 발견되었는대요</a:t>
            </a:r>
          </a:p>
          <a:p>
            <a:endParaRPr lang="en-US"/>
          </a:p>
          <a:p>
            <a:r>
              <a:rPr lang="en-US"/>
              <a:t>본 취약점은 Axios 버전 0.21.0 이하 버전에서 발생하는 취약점입니다</a:t>
            </a:r>
          </a:p>
          <a:p>
            <a:r>
              <a:rPr lang="en-US"/>
              <a:t>악성 요청 조작, 데이터 유출 등이 가능할 수 있습니다</a:t>
            </a:r>
          </a:p>
          <a:p>
            <a:endParaRPr lang="en-US"/>
          </a:p>
          <a:p>
            <a:r>
              <a:rPr lang="en-US"/>
              <a:t>(클릭)(클릭)</a:t>
            </a:r>
          </a:p>
          <a:p>
            <a:r>
              <a:rPr lang="en-US"/>
              <a:t>CVE 취약점 노출 코드 상세정보입니다</a:t>
            </a:r>
          </a:p>
          <a:p>
            <a:r>
              <a:rPr lang="en-US"/>
              <a:t>CVE-2020-28168은 2020년에 보고된 28168번째 취약점으로 서버사이드 요청 위조의 위험이 있고,</a:t>
            </a:r>
          </a:p>
          <a:p>
            <a:r>
              <a:rPr lang="en-US"/>
              <a:t>CVE-2021-3749는 2021년에 보고된 3749번째 취약점으로 비효율적인 정규식 사용으로 리소스 과다사용의 위험이 있습니다</a:t>
            </a:r>
          </a:p>
          <a:p>
            <a:r>
              <a:rPr lang="en-US"/>
              <a:t>CVE-2023-45857은 2023년에 보고된 45857번째 취약점으로 HTTP 요청 헤더를 통한 XSRF 토큰 노출의 위험이 있습니다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본론에 들어가기 앞서</a:t>
            </a:r>
          </a:p>
          <a:p>
            <a:r>
              <a:rPr lang="en-US"/>
              <a:t>3주동안 열성으로 함께 한 저희 팀원 소개 먼저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</a:p>
          <a:p>
            <a:r>
              <a:rPr lang="en-US"/>
              <a:t>중간 수준의 취약점은 셋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(클릭)</a:t>
            </a:r>
          </a:p>
          <a:p>
            <a:r>
              <a:rPr lang="en-US"/>
              <a:t>낮은 수준의 취약점은 일곱</a:t>
            </a:r>
          </a:p>
          <a:p>
            <a:endParaRPr lang="en-US"/>
          </a:p>
          <a:p>
            <a:r>
              <a:rPr lang="en-US"/>
              <a:t>총 11개의 취약점이 발견되었지만, 시간관계상 높음 수준의 취약점만 </a:t>
            </a:r>
          </a:p>
          <a:p>
            <a:r>
              <a:rPr lang="en-US"/>
              <a:t>재현하였습니다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발견된 취약점 중 위험도가 가장 높았던 SSRF 공격이 무엇인지 자세히 설명드리겠습니다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SSRF 공격이란, </a:t>
            </a:r>
          </a:p>
          <a:p>
            <a:r>
              <a:rPr lang="en-US"/>
              <a:t>Server Side Request Forgery</a:t>
            </a:r>
          </a:p>
          <a:p>
            <a:endParaRPr lang="en-US"/>
          </a:p>
          <a:p>
            <a:r>
              <a:rPr lang="en-US"/>
              <a:t>직역하자면 </a:t>
            </a:r>
          </a:p>
          <a:p>
            <a:r>
              <a:rPr lang="en-US"/>
              <a:t>서버요청을 위조하는 수법입니다.</a:t>
            </a:r>
          </a:p>
          <a:p>
            <a:endParaRPr lang="en-US"/>
          </a:p>
          <a:p>
            <a:r>
              <a:rPr lang="en-US"/>
              <a:t>-공격자가 서버를 통해 내부 시스템에 접근하여</a:t>
            </a:r>
          </a:p>
          <a:p>
            <a:endParaRPr lang="en-US"/>
          </a:p>
          <a:p>
            <a:r>
              <a:rPr lang="en-US"/>
              <a:t>-내부 네트워크 탐색 및 데이터를 획득합니다</a:t>
            </a:r>
          </a:p>
          <a:p>
            <a:endParaRPr lang="en-US"/>
          </a:p>
          <a:p>
            <a:r>
              <a:rPr lang="en-US"/>
              <a:t>-웹 서버가 외부 요청을 신뢰하는 취약점을 이용한 공격입니다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endParaRPr lang="en-US"/>
          </a:p>
          <a:p>
            <a:r>
              <a:rPr lang="en-US"/>
              <a:t>이러한 과정을 통해 위조된 요청을 보내 내부 시스템의 정보를 탈취하는 것입니다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2가지 공격유형을 통해</a:t>
            </a:r>
          </a:p>
          <a:p>
            <a:r>
              <a:rPr lang="en-US"/>
              <a:t>SSRF에 대해 좀 더 자세히 설명드리겠습니다</a:t>
            </a:r>
          </a:p>
          <a:p>
            <a:endParaRPr lang="en-US"/>
          </a:p>
          <a:p>
            <a:r>
              <a:rPr lang="en-US"/>
              <a:t>유형1은</a:t>
            </a:r>
          </a:p>
          <a:p>
            <a:r>
              <a:rPr lang="en-US"/>
              <a:t>Port Scan 및 내부 시스템 파일을 탈취하는 SSRF 공격입니다</a:t>
            </a:r>
          </a:p>
          <a:p>
            <a:endParaRPr lang="en-US"/>
          </a:p>
          <a:p>
            <a:r>
              <a:rPr lang="en-US"/>
              <a:t>1-1_공격자가 공격구문을 사용하여 포트 요청 및 내부 시스템 파일을 서버에 요청합니다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두번째</a:t>
            </a:r>
            <a:r>
              <a:rPr lang="en-US" dirty="0"/>
              <a:t> </a:t>
            </a:r>
            <a:r>
              <a:rPr lang="en-US" dirty="0" err="1"/>
              <a:t>유형은</a:t>
            </a:r>
            <a:endParaRPr lang="en-US" dirty="0"/>
          </a:p>
          <a:p>
            <a:r>
              <a:rPr lang="en-US" dirty="0" err="1"/>
              <a:t>클라우드</a:t>
            </a:r>
            <a:r>
              <a:rPr lang="en-US" dirty="0"/>
              <a:t> </a:t>
            </a:r>
            <a:r>
              <a:rPr lang="en-US" dirty="0" err="1"/>
              <a:t>메타데이터를</a:t>
            </a:r>
            <a:r>
              <a:rPr lang="en-US" dirty="0"/>
              <a:t> </a:t>
            </a:r>
            <a:r>
              <a:rPr lang="en-US" dirty="0" err="1"/>
              <a:t>탈취하는</a:t>
            </a:r>
            <a:r>
              <a:rPr lang="en-US" dirty="0"/>
              <a:t> SSRF </a:t>
            </a:r>
            <a:r>
              <a:rPr lang="en-US" dirty="0" err="1"/>
              <a:t>공격입니다</a:t>
            </a:r>
            <a:endParaRPr lang="en-US" dirty="0"/>
          </a:p>
          <a:p>
            <a:endParaRPr lang="en-US" dirty="0"/>
          </a:p>
          <a:p>
            <a:r>
              <a:rPr lang="en-US" dirty="0"/>
              <a:t>2-1_공격자가 </a:t>
            </a:r>
            <a:r>
              <a:rPr lang="en-US" dirty="0" err="1"/>
              <a:t>공격구문을</a:t>
            </a:r>
            <a:r>
              <a:rPr lang="en-US" dirty="0"/>
              <a:t> </a:t>
            </a:r>
            <a:r>
              <a:rPr lang="en-US" dirty="0" err="1"/>
              <a:t>사용하여</a:t>
            </a:r>
            <a:r>
              <a:rPr lang="en-US" dirty="0"/>
              <a:t>  </a:t>
            </a:r>
            <a:r>
              <a:rPr lang="en-US" dirty="0" err="1"/>
              <a:t>내부</a:t>
            </a:r>
            <a:r>
              <a:rPr lang="en-US" dirty="0"/>
              <a:t> </a:t>
            </a:r>
            <a:r>
              <a:rPr lang="en-US" dirty="0" err="1"/>
              <a:t>서버를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AWS </a:t>
            </a:r>
            <a:r>
              <a:rPr lang="en-US" dirty="0" err="1"/>
              <a:t>내부파일</a:t>
            </a:r>
            <a:r>
              <a:rPr lang="en-US" dirty="0"/>
              <a:t> </a:t>
            </a:r>
            <a:r>
              <a:rPr lang="en-US" dirty="0" err="1"/>
              <a:t>요청합니다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다음은</a:t>
            </a:r>
            <a:r>
              <a:rPr lang="en-US" dirty="0"/>
              <a:t> </a:t>
            </a:r>
            <a:r>
              <a:rPr lang="en-US" dirty="0" err="1"/>
              <a:t>저희팀에서</a:t>
            </a:r>
            <a:r>
              <a:rPr lang="en-US" dirty="0"/>
              <a:t> </a:t>
            </a:r>
            <a:r>
              <a:rPr lang="en-US" dirty="0" err="1"/>
              <a:t>진행한</a:t>
            </a:r>
            <a:r>
              <a:rPr lang="en-US" dirty="0"/>
              <a:t> </a:t>
            </a:r>
            <a:r>
              <a:rPr lang="en-US" dirty="0" err="1"/>
              <a:t>침투</a:t>
            </a:r>
            <a:r>
              <a:rPr lang="en-US" dirty="0"/>
              <a:t> </a:t>
            </a:r>
            <a:r>
              <a:rPr lang="en-US" dirty="0" err="1"/>
              <a:t>시나리오입니다</a:t>
            </a:r>
            <a:r>
              <a:rPr lang="en-US" dirty="0"/>
              <a:t>.</a:t>
            </a:r>
          </a:p>
          <a:p>
            <a:r>
              <a:rPr lang="en-US" dirty="0"/>
              <a:t>본 </a:t>
            </a:r>
            <a:r>
              <a:rPr lang="en-US" dirty="0" err="1"/>
              <a:t>시나리오는</a:t>
            </a:r>
            <a:r>
              <a:rPr lang="en-US" dirty="0"/>
              <a:t> </a:t>
            </a:r>
            <a:r>
              <a:rPr lang="en-US" dirty="0" err="1"/>
              <a:t>가상</a:t>
            </a:r>
            <a:r>
              <a:rPr lang="en-US" dirty="0"/>
              <a:t> </a:t>
            </a:r>
            <a:r>
              <a:rPr lang="en-US" dirty="0" err="1"/>
              <a:t>사이트에서</a:t>
            </a:r>
            <a:r>
              <a:rPr lang="en-US" dirty="0"/>
              <a:t> </a:t>
            </a:r>
          </a:p>
          <a:p>
            <a:r>
              <a:rPr lang="en-US" dirty="0" err="1"/>
              <a:t>진행했었고</a:t>
            </a:r>
            <a:r>
              <a:rPr lang="en-US" dirty="0"/>
              <a:t>,</a:t>
            </a:r>
          </a:p>
          <a:p>
            <a:r>
              <a:rPr lang="en-US" dirty="0"/>
              <a:t>이 </a:t>
            </a:r>
            <a:r>
              <a:rPr lang="en-US" dirty="0" err="1"/>
              <a:t>과정의</a:t>
            </a:r>
            <a:r>
              <a:rPr lang="en-US" dirty="0"/>
              <a:t> </a:t>
            </a:r>
            <a:r>
              <a:rPr lang="en-US" dirty="0" err="1"/>
              <a:t>결과는</a:t>
            </a:r>
            <a:r>
              <a:rPr lang="en-US" dirty="0"/>
              <a:t> </a:t>
            </a:r>
            <a:r>
              <a:rPr lang="en-US" dirty="0" err="1"/>
              <a:t>클라이언트에게</a:t>
            </a:r>
            <a:endParaRPr lang="en-US" dirty="0"/>
          </a:p>
          <a:p>
            <a:r>
              <a:rPr lang="en-US" dirty="0" err="1"/>
              <a:t>공유되었습니다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1_먼저, 공격자는 </a:t>
            </a:r>
          </a:p>
          <a:p>
            <a:r>
              <a:rPr lang="en-US"/>
              <a:t>웹 서버의 SSRF 취약점을 악용하여 </a:t>
            </a:r>
          </a:p>
          <a:p>
            <a:r>
              <a:rPr lang="en-US"/>
              <a:t>내부 네트워크의 API 서버에 접근합니다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시스템 개발자가 만들어 놓은 php 코드를 이용해 공격테스트를 해보았습니다//</a:t>
            </a:r>
          </a:p>
          <a:p>
            <a:r>
              <a:rPr lang="en-US"/>
              <a:t>이제 해당 코드를 보여드리면서 어떤 문제가 있는지 하나씩 분석하겠습니다//</a:t>
            </a:r>
          </a:p>
          <a:p>
            <a:r>
              <a:rPr lang="en-US"/>
              <a:t>PHP 코드의 핵심 문제는 사용자 입력을 검증 없이 받아서 서버가 직접 요청을 수행한다는 점입니다//</a:t>
            </a:r>
          </a:p>
          <a:p>
            <a:r>
              <a:rPr lang="en-US"/>
              <a:t>(클릭) $_GET['url'] 값을 필터링 없이 그대로 사용하면 공격자가 원하는 URL을 입력할때 서버가 대신 해당 URL로 요청을 수행합니다//</a:t>
            </a:r>
          </a:p>
          <a:p>
            <a:r>
              <a:rPr lang="en-US"/>
              <a:t>(클릭)curl_exec 를 통해 내부 서버 요청 가능해져 공격자는 내부망에서만 접근 가능한 API나 </a:t>
            </a:r>
          </a:p>
          <a:p>
            <a:r>
              <a:rPr lang="en-US"/>
              <a:t>파일 서버를 요청할 수 있습니다//</a:t>
            </a:r>
          </a:p>
          <a:p>
            <a:r>
              <a:rPr lang="en-US"/>
              <a:t>예를 들어, env 파일이 있는 경로를 요청하면 환경 변수 정보(데이터베이스 계정, API 키 등)를 </a:t>
            </a:r>
          </a:p>
          <a:p>
            <a:r>
              <a:rPr lang="en-US"/>
              <a:t>탈취할 수 있습니다// 내부망에서 응답받은 데이터를 echo를 통해 그대로 출력하기 때문에,공격자는 이를 활용하여 중요한 정보를 획득할 수 있게 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SSRF 응답에 서버가 정상 동작하는지 확인합니다</a:t>
            </a:r>
          </a:p>
          <a:p>
            <a:r>
              <a:rPr lang="en-US"/>
              <a:t>(클릭)</a:t>
            </a:r>
          </a:p>
          <a:p>
            <a:r>
              <a:rPr lang="en-US"/>
              <a:t>정상동작되어 그림과 같은 화면을 출력합니다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스크립트를 통해 포트 스캐닝을 진행합니다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r>
              <a:rPr lang="en-US"/>
              <a:t>열려있는 5000번 포트를 통해 숨긴 파일인 env 파일에 접근합니다</a:t>
            </a:r>
          </a:p>
          <a:p>
            <a:endParaRPr lang="en-US"/>
          </a:p>
          <a:p>
            <a:r>
              <a:rPr lang="en-US"/>
              <a:t>(클릭) env 파일 속에는 </a:t>
            </a:r>
          </a:p>
          <a:p>
            <a:r>
              <a:rPr lang="en-US"/>
              <a:t>내부 API 서버의 엔드포인트 주소,</a:t>
            </a:r>
          </a:p>
          <a:p>
            <a:endParaRPr lang="en-US"/>
          </a:p>
          <a:p>
            <a:r>
              <a:rPr lang="en-US"/>
              <a:t>(클릭) 관리자 페이지 엔드포인트,</a:t>
            </a:r>
          </a:p>
          <a:p>
            <a:endParaRPr lang="en-US"/>
          </a:p>
          <a:p>
            <a:r>
              <a:rPr lang="en-US"/>
              <a:t>(클릭) Amazon S3와 호환 가능한 클라우드 스토리지 시스템인</a:t>
            </a:r>
          </a:p>
          <a:p>
            <a:r>
              <a:rPr lang="en-US"/>
              <a:t>미니오 스토리지 정보가 들어있었습니다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참고) </a:t>
            </a:r>
          </a:p>
          <a:p>
            <a:r>
              <a:rPr lang="en-US"/>
              <a:t>미니오: Amazon S3와 호환 가능한 클라우드 스토리지 시스템</a:t>
            </a:r>
          </a:p>
          <a:p>
            <a:r>
              <a:rPr lang="en-US"/>
              <a:t>대용량 데이터 저장, 관리하는데 사용됨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탈취한 정보로 </a:t>
            </a:r>
          </a:p>
          <a:p>
            <a:endParaRPr lang="en-US"/>
          </a:p>
          <a:p>
            <a:r>
              <a:rPr lang="en-US"/>
              <a:t>(클릭) 관리자 계정과 </a:t>
            </a:r>
          </a:p>
          <a:p>
            <a:r>
              <a:rPr lang="en-US"/>
              <a:t>(클릭) 관리자 페이지를 볼 수 있었습니다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 </a:t>
            </a:r>
            <a:r>
              <a:rPr lang="en-US" dirty="0" err="1"/>
              <a:t>서버</a:t>
            </a:r>
            <a:r>
              <a:rPr lang="en-US" dirty="0"/>
              <a:t> </a:t>
            </a:r>
            <a:r>
              <a:rPr lang="en-US" dirty="0" err="1"/>
              <a:t>안의</a:t>
            </a:r>
            <a:r>
              <a:rPr lang="en-US" dirty="0"/>
              <a:t> </a:t>
            </a:r>
            <a:r>
              <a:rPr lang="en-US" dirty="0" err="1"/>
              <a:t>파일</a:t>
            </a:r>
            <a:r>
              <a:rPr lang="en-US" dirty="0"/>
              <a:t> </a:t>
            </a:r>
            <a:r>
              <a:rPr lang="en-US" dirty="0" err="1"/>
              <a:t>목록도</a:t>
            </a:r>
            <a:r>
              <a:rPr lang="en-US" dirty="0"/>
              <a:t> </a:t>
            </a:r>
            <a:r>
              <a:rPr lang="en-US" dirty="0" err="1"/>
              <a:t>확인</a:t>
            </a:r>
            <a:r>
              <a:rPr lang="en-US" dirty="0"/>
              <a:t> </a:t>
            </a:r>
            <a:r>
              <a:rPr lang="en-US" dirty="0" err="1"/>
              <a:t>가능했습니다</a:t>
            </a:r>
            <a:endParaRPr lang="en-US" dirty="0"/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클릭</a:t>
            </a:r>
            <a:r>
              <a:rPr lang="en-US" dirty="0"/>
              <a:t>) </a:t>
            </a:r>
            <a:r>
              <a:rPr lang="en-US" dirty="0" err="1"/>
              <a:t>파일</a:t>
            </a:r>
            <a:r>
              <a:rPr lang="en-US" dirty="0"/>
              <a:t> 중 </a:t>
            </a:r>
            <a:r>
              <a:rPr lang="en-US" dirty="0" err="1"/>
              <a:t>하나를</a:t>
            </a:r>
            <a:r>
              <a:rPr lang="en-US" dirty="0"/>
              <a:t> </a:t>
            </a:r>
            <a:r>
              <a:rPr lang="en-US" dirty="0" err="1"/>
              <a:t>공격자의</a:t>
            </a:r>
            <a:r>
              <a:rPr lang="en-US" dirty="0"/>
              <a:t> </a:t>
            </a:r>
            <a:r>
              <a:rPr lang="en-US" dirty="0" err="1"/>
              <a:t>PC로</a:t>
            </a:r>
            <a:r>
              <a:rPr lang="en-US" dirty="0"/>
              <a:t> </a:t>
            </a:r>
            <a:r>
              <a:rPr lang="en-US" dirty="0" err="1"/>
              <a:t>다운로드</a:t>
            </a:r>
            <a:r>
              <a:rPr lang="en-US" dirty="0"/>
              <a:t> </a:t>
            </a:r>
            <a:r>
              <a:rPr lang="en-US" dirty="0" err="1"/>
              <a:t>받아</a:t>
            </a:r>
            <a:r>
              <a:rPr lang="en-US" dirty="0"/>
              <a:t> </a:t>
            </a:r>
            <a:r>
              <a:rPr lang="en-US" dirty="0" err="1"/>
              <a:t>보았습니다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다음은</a:t>
            </a:r>
            <a:r>
              <a:rPr lang="en-US" dirty="0"/>
              <a:t> </a:t>
            </a:r>
            <a:r>
              <a:rPr lang="en-US" dirty="0" err="1"/>
              <a:t>침투과정</a:t>
            </a:r>
            <a:r>
              <a:rPr lang="en-US" dirty="0"/>
              <a:t> </a:t>
            </a:r>
            <a:r>
              <a:rPr lang="en-US" dirty="0" err="1"/>
              <a:t>시연영상입니다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영상을</a:t>
            </a:r>
            <a:r>
              <a:rPr lang="en-US" dirty="0"/>
              <a:t> </a:t>
            </a:r>
            <a:r>
              <a:rPr lang="en-US" dirty="0" err="1"/>
              <a:t>편집하며</a:t>
            </a:r>
            <a:r>
              <a:rPr lang="en-US" dirty="0"/>
              <a:t> </a:t>
            </a:r>
          </a:p>
          <a:p>
            <a:r>
              <a:rPr lang="en-US" dirty="0" err="1"/>
              <a:t>그렇게</a:t>
            </a:r>
            <a:r>
              <a:rPr lang="en-US" dirty="0"/>
              <a:t> </a:t>
            </a:r>
            <a:r>
              <a:rPr lang="en-US" dirty="0" err="1"/>
              <a:t>좋은</a:t>
            </a:r>
            <a:r>
              <a:rPr lang="en-US" dirty="0"/>
              <a:t> </a:t>
            </a:r>
            <a:r>
              <a:rPr lang="en-US" dirty="0" err="1"/>
              <a:t>목소리는</a:t>
            </a:r>
            <a:r>
              <a:rPr lang="en-US" dirty="0"/>
              <a:t> </a:t>
            </a:r>
            <a:r>
              <a:rPr lang="en-US" dirty="0" err="1"/>
              <a:t>아니지만</a:t>
            </a:r>
            <a:endParaRPr lang="en-US" dirty="0"/>
          </a:p>
          <a:p>
            <a:r>
              <a:rPr lang="en-US" dirty="0"/>
              <a:t>제 </a:t>
            </a:r>
            <a:r>
              <a:rPr lang="en-US" dirty="0" err="1"/>
              <a:t>목소리도</a:t>
            </a:r>
            <a:r>
              <a:rPr lang="en-US" dirty="0"/>
              <a:t> </a:t>
            </a:r>
            <a:r>
              <a:rPr lang="en-US" dirty="0" err="1"/>
              <a:t>함께</a:t>
            </a:r>
            <a:r>
              <a:rPr lang="en-US" dirty="0"/>
              <a:t> </a:t>
            </a:r>
            <a:r>
              <a:rPr lang="en-US" dirty="0" err="1"/>
              <a:t>녹음했습니다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SSRF에 대한 대응 방안입니다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첫번째 방안으로는 엑시오스 버전을 최신버전으로 업데이트 하는 방법이 있습니다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r>
              <a:rPr lang="en-US"/>
              <a:t>(클릭)</a:t>
            </a:r>
          </a:p>
          <a:p>
            <a:r>
              <a:rPr lang="en-US"/>
              <a:t>(클릭)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두번째 방안으로는 시큐어 코딩을 사용하는 방법입니다</a:t>
            </a:r>
          </a:p>
          <a:p>
            <a:endParaRPr lang="en-US"/>
          </a:p>
          <a:p>
            <a:r>
              <a:rPr lang="en-US"/>
              <a:t>(클릭)첫번째로 인증 헤더를 적용한 api 인증을 추가하여 올바른 인증 토큰이 없으면  403 응답을 반환해 인증되지 않은 사용자의 데이터 접근을 차단합니다. </a:t>
            </a:r>
          </a:p>
          <a:p>
            <a:endParaRPr lang="en-US"/>
          </a:p>
          <a:p>
            <a:r>
              <a:rPr lang="en-US"/>
              <a:t>(클릭)두번째로 admin_auth 쿠키 기반 접근 제한을 추가하여 세션이 없는 사용자는 관리자 페이지에 접근할 수 없게 합니다. </a:t>
            </a:r>
          </a:p>
          <a:p>
            <a:endParaRPr lang="en-US"/>
          </a:p>
          <a:p>
            <a:r>
              <a:rPr lang="en-US"/>
              <a:t>(클릭)세번째로 abort 함수를 통해 .env 파일에 대한 접근을 403 응답으로 반환합니다. </a:t>
            </a:r>
          </a:p>
          <a:p>
            <a:endParaRPr lang="en-US"/>
          </a:p>
          <a:p>
            <a:r>
              <a:rPr lang="en-US"/>
              <a:t>(클릭)마지막으로  디버그 모드를 비활성화하여 오류 발생 시 내부 정보를 숨겨 내부 정보 유출을 방지합니다.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세번째 방안으로는</a:t>
            </a:r>
          </a:p>
          <a:p>
            <a:r>
              <a:rPr lang="en-US"/>
              <a:t>포트의 접근을 제한하는 방법이 있습니다</a:t>
            </a:r>
          </a:p>
          <a:p>
            <a:endParaRPr lang="en-US"/>
          </a:p>
          <a:p>
            <a:r>
              <a:rPr lang="en-US"/>
              <a:t>가상환경에서는 </a:t>
            </a:r>
          </a:p>
          <a:p>
            <a:r>
              <a:rPr lang="en-US"/>
              <a:t>포트 설정이 직접적인 영향을 주지 않을 수도 있습니다.</a:t>
            </a:r>
          </a:p>
          <a:p>
            <a:r>
              <a:rPr lang="en-US"/>
              <a:t>하지만 실 사이트의 EC2 환경을 확인했을 때에는 여러 포트들이 불필요하게 열려있는 상태였습니다.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r>
              <a:rPr lang="en-US"/>
              <a:t>위를 보시면, 기존의 포트 설정이 0.0.0.0 으로 되어 있는데</a:t>
            </a:r>
          </a:p>
          <a:p>
            <a:r>
              <a:rPr lang="en-US"/>
              <a:t>이 설정은 모든 IP주소에서 해당 포트로 접근 가능하다는 의미입니다</a:t>
            </a:r>
          </a:p>
          <a:p>
            <a:r>
              <a:rPr lang="en-US"/>
              <a:t>즉, 전 세계 누구나 특정 포트를 통해 서버에 접근할 수 있기때문에 보안상 매우 위험한 상태인데요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r>
              <a:rPr lang="en-US"/>
              <a:t>아래 화면을 보시면 </a:t>
            </a:r>
          </a:p>
          <a:p>
            <a:r>
              <a:rPr lang="en-US"/>
              <a:t>특정TCP포트의 접근을</a:t>
            </a:r>
          </a:p>
          <a:p>
            <a:r>
              <a:rPr lang="en-US"/>
              <a:t>(클릭) 관리자IP로 제한함으로 보안을 강화하였습니다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 네번째 방안으로는</a:t>
            </a:r>
          </a:p>
          <a:p>
            <a:r>
              <a:rPr lang="en-US"/>
              <a:t>AWS WAF를 설정하는 방법이 있습니다</a:t>
            </a:r>
          </a:p>
          <a:p>
            <a:endParaRPr lang="en-US"/>
          </a:p>
          <a:p>
            <a:r>
              <a:rPr lang="en-US"/>
              <a:t>가상환경에서</a:t>
            </a:r>
          </a:p>
          <a:p>
            <a:r>
              <a:rPr lang="en-US"/>
              <a:t>AWS WAF를 직접 구축하지는 않았습니다</a:t>
            </a:r>
          </a:p>
          <a:p>
            <a:r>
              <a:rPr lang="en-US"/>
              <a:t>실 사이트 역시 WAF 설정은 적용되지 않은 상태였습니다</a:t>
            </a:r>
          </a:p>
          <a:p>
            <a:r>
              <a:rPr lang="en-US"/>
              <a:t>SSRF 공격을 방어하기 위한 보안 조치로 AWS에서 서비스하는 WAF 설정도 있다는 것을 안내해드렸습니다</a:t>
            </a:r>
          </a:p>
          <a:p>
            <a:endParaRPr lang="en-US"/>
          </a:p>
          <a:p>
            <a:r>
              <a:rPr lang="en-US"/>
              <a:t>다음 왼쪽을 보시면, 127.0.0.1 이 포함된 요청을 차단하는 WAF 규칙을 JSON 파일로 생성하였습니다.</a:t>
            </a:r>
          </a:p>
          <a:p>
            <a:endParaRPr lang="en-US"/>
          </a:p>
          <a:p>
            <a:r>
              <a:rPr lang="en-US"/>
              <a:t>이 규칙을 적용해서 오른쪽의 Web ACL이 정상적으로 생성된 것을 확인할 수 있습니다. </a:t>
            </a:r>
          </a:p>
          <a:p>
            <a:r>
              <a:rPr lang="en-US"/>
              <a:t>이 ACL을 웹 애플리케이션에 적용하면 127.0.0.1 과 관련된 요청이 자동으로 차단됩니다</a:t>
            </a:r>
          </a:p>
          <a:p>
            <a:r>
              <a:rPr lang="en-US"/>
              <a:t>다음은 대응방안 시연영상입니다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 챕터에서는 프로젝트 결과보고서와 소회를 끝으로 Q&amp;A 시간을 갖도록 하겠습니다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진행일정입니다.</a:t>
            </a:r>
          </a:p>
          <a:p>
            <a:endParaRPr lang="en-US"/>
          </a:p>
          <a:p>
            <a:r>
              <a:rPr lang="en-US"/>
              <a:t>2차 프로젝트가 끝남과 동시에 </a:t>
            </a:r>
          </a:p>
          <a:p>
            <a:r>
              <a:rPr lang="en-US"/>
              <a:t>2월 18일 팀구성이 되어, </a:t>
            </a:r>
          </a:p>
          <a:p>
            <a:endParaRPr lang="en-US"/>
          </a:p>
          <a:p>
            <a:r>
              <a:rPr lang="en-US"/>
              <a:t>3월 10일 최종리허설까지 총3주가 소요되었으며,</a:t>
            </a:r>
          </a:p>
          <a:p>
            <a:endParaRPr lang="en-US"/>
          </a:p>
          <a:p>
            <a:r>
              <a:rPr lang="en-US"/>
              <a:t>첫째주에는 </a:t>
            </a:r>
          </a:p>
          <a:p>
            <a:r>
              <a:rPr lang="en-US"/>
              <a:t>프로젝트 주제를 정하여, 실운영중인 사이트를 대상으로 한 웹취약점 진단으로 방향성을 잡았습니다.</a:t>
            </a:r>
          </a:p>
          <a:p>
            <a:endParaRPr lang="en-US"/>
          </a:p>
          <a:p>
            <a:r>
              <a:rPr lang="en-US"/>
              <a:t>그리하여 그 주에</a:t>
            </a:r>
          </a:p>
          <a:p>
            <a:r>
              <a:rPr lang="en-US"/>
              <a:t>사이트 관리자를 컨택하여 설득하고, 미팅일정을 조율하였습니다.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보시는 화면은 클라이언트 측에 전달한 웹 취약점 진단 결과보고서입니다</a:t>
            </a:r>
          </a:p>
          <a:p>
            <a:endParaRPr lang="en-US"/>
          </a:p>
          <a:p>
            <a:r>
              <a:rPr lang="en-US"/>
              <a:t>취약점 분석요약,</a:t>
            </a:r>
          </a:p>
          <a:p>
            <a:r>
              <a:rPr lang="en-US"/>
              <a:t>주요 취약점 분석</a:t>
            </a:r>
          </a:p>
          <a:p>
            <a:r>
              <a:rPr lang="en-US"/>
              <a:t>개선 권고사항</a:t>
            </a:r>
          </a:p>
          <a:p>
            <a:r>
              <a:rPr lang="en-US"/>
              <a:t>보안 주의사항</a:t>
            </a:r>
          </a:p>
          <a:p>
            <a:r>
              <a:rPr lang="en-US"/>
              <a:t>보안 모니터링 가이드</a:t>
            </a:r>
          </a:p>
          <a:p>
            <a:r>
              <a:rPr lang="en-US"/>
              <a:t>보안사고 대응절차 등의 내용을 담았고,</a:t>
            </a:r>
          </a:p>
          <a:p>
            <a:endParaRPr lang="en-US"/>
          </a:p>
          <a:p>
            <a:r>
              <a:rPr lang="en-US"/>
              <a:t>취약점의 위험도는 3가지 색상으로 직관적으로 구분하였습니다.</a:t>
            </a:r>
          </a:p>
          <a:p>
            <a:endParaRPr lang="en-US"/>
          </a:p>
          <a:p>
            <a:r>
              <a:rPr lang="en-US"/>
              <a:t>빨간색은 시스템 보안에 직접적으로 위협을 끼침으로 즉시 조치가 필요한 것은 높음</a:t>
            </a:r>
          </a:p>
          <a:p>
            <a:endParaRPr lang="en-US"/>
          </a:p>
          <a:p>
            <a:r>
              <a:rPr lang="en-US"/>
              <a:t>주황색은 잠재적인 보안위협을 가지고 있어 계획적인 조치가 필요한 것으로 중간으로 표기하였고,</a:t>
            </a:r>
          </a:p>
          <a:p>
            <a:endParaRPr lang="en-US"/>
          </a:p>
          <a:p>
            <a:r>
              <a:rPr lang="en-US"/>
              <a:t>초록색은 개선 권장하는 단계로 낮음으로 표현하였습니다.</a:t>
            </a:r>
          </a:p>
          <a:p>
            <a:endParaRPr lang="en-US"/>
          </a:p>
          <a:p>
            <a:r>
              <a:rPr lang="en-US"/>
              <a:t>(클릭)</a:t>
            </a:r>
          </a:p>
          <a:p>
            <a:r>
              <a:rPr lang="en-US"/>
              <a:t>결론 및 종합 권고사항입니다</a:t>
            </a:r>
          </a:p>
          <a:p>
            <a:r>
              <a:rPr lang="en-US"/>
              <a:t>긴급 조치가 필요한 axios 라이브러리는 최종 미팅때 즉시 업데이트 완료되었고, </a:t>
            </a:r>
          </a:p>
          <a:p>
            <a:r>
              <a:rPr lang="en-US"/>
              <a:t>중요 조치와 일반 조치는 순차적으로 적용해 나갈 계획이라고 피드백 받았습니다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소회 및 출처입니다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활용방안 및 기대효과 입니다</a:t>
            </a:r>
          </a:p>
          <a:p>
            <a:endParaRPr lang="en-US"/>
          </a:p>
          <a:p>
            <a:r>
              <a:rPr lang="en-US"/>
              <a:t>1_교회 홈페이지는 교인들의 자발적 봉사로 운영하는 경우가 많습니다</a:t>
            </a:r>
          </a:p>
          <a:p>
            <a:r>
              <a:rPr lang="en-US"/>
              <a:t>취약점 진단 결과를 바탕으로 비전문가도 쉽게 이해할 수 있는 보안 가이드를 제공하여 사이트 관리자가 보안에 대한 인식을 높이고 직접 조치할 수 있도록 하였습니다</a:t>
            </a:r>
          </a:p>
          <a:p>
            <a:endParaRPr lang="en-US"/>
          </a:p>
          <a:p>
            <a:r>
              <a:rPr lang="en-US"/>
              <a:t>2_오왑스 잽과 같은 자동화 도구를 활용하여 주기적으로 취약점 점검을 수행하도록 담당자에게 사용 방법을 안내하였습니다</a:t>
            </a:r>
          </a:p>
          <a:p>
            <a:endParaRPr lang="en-US"/>
          </a:p>
          <a:p>
            <a:r>
              <a:rPr lang="en-US"/>
              <a:t>3_본 프로젝트는 교회 웹사이트의 보안 강화가 목표였지만, 추후 교회의 데이터_회원 관리 시스템, 온라인 기부 시스템 보호까지 확대 가능합니다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소회입니다</a:t>
            </a:r>
          </a:p>
          <a:p>
            <a:endParaRPr lang="en-US"/>
          </a:p>
          <a:p>
            <a:r>
              <a:rPr lang="en-US"/>
              <a:t>1_교회 웹사이트는 봉사자 중심으로 운영되며, 전문적인 보안 인력이 없다는 점에서 보안 취약점 관리의 어려움을 체감하였습니다</a:t>
            </a:r>
          </a:p>
          <a:p>
            <a:r>
              <a:rPr lang="en-US"/>
              <a:t>실제 현업에서도 비전문가가 관리하는 웹사이트에서 유사한 문제를 마주할 가능성이 크다고 느꼈습니다</a:t>
            </a:r>
          </a:p>
          <a:p>
            <a:endParaRPr lang="en-US"/>
          </a:p>
          <a:p>
            <a:r>
              <a:rPr lang="en-US"/>
              <a:t>2_일반적으로 모의해킹에 대한 인식이 영화에서 보던 블랙해커에 대한 인식이 강하다는 것을 알았습니다</a:t>
            </a:r>
          </a:p>
          <a:p>
            <a:r>
              <a:rPr lang="en-US"/>
              <a:t>교회관계자와 초기미팅을 할 때도 '한번 뚫어보세요'라고 장난스럽게 웃으시며 계정 정보제공에 조금은 비협조적인 모습을 보며,  웹취약점 진단시 협조가이드를 두어 취지에 대해 자세히 설명하고 필요한 정보는 꼭 제공받을 수 있도록 해야겠다고 생각했습니다</a:t>
            </a:r>
          </a:p>
          <a:p>
            <a:endParaRPr lang="en-US"/>
          </a:p>
          <a:p>
            <a:r>
              <a:rPr lang="en-US"/>
              <a:t>3_저희팀은 팀장이었던 제가 전체 방향성을 제시하고, 팀원들이 각자의 역할을 자율적으로 수행하는 방식으로 협업을 진행하였습니다. 이를 통해 각자의 개성적 전문성을 발휘하며 문제 해결에 효과적으로 대응할 수 있었고, 프로젝트의 완성도를 높일 수 있었습니다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자료 출처입니다</a:t>
            </a:r>
          </a:p>
          <a:p>
            <a:endParaRPr lang="en-US"/>
          </a:p>
          <a:p>
            <a:r>
              <a:rPr lang="en-US"/>
              <a:t>신문기사는 </a:t>
            </a:r>
          </a:p>
          <a:p>
            <a:r>
              <a:rPr lang="en-US"/>
              <a:t>보안뉴스, 국민일보, 포티넷, 데일리시큐에서 참조하였고</a:t>
            </a:r>
          </a:p>
          <a:p>
            <a:endParaRPr lang="en-US"/>
          </a:p>
          <a:p>
            <a:r>
              <a:rPr lang="en-US"/>
              <a:t>참고도서로는</a:t>
            </a:r>
          </a:p>
          <a:p>
            <a:r>
              <a:rPr lang="en-US"/>
              <a:t>해킹 사고의 재구성</a:t>
            </a:r>
          </a:p>
          <a:p>
            <a:r>
              <a:rPr lang="en-US"/>
              <a:t>모의해킹이란 무엇인가</a:t>
            </a:r>
          </a:p>
          <a:p>
            <a:r>
              <a:rPr lang="en-US"/>
              <a:t>실무자가 말하는 모의해킹 </a:t>
            </a:r>
          </a:p>
          <a:p>
            <a:r>
              <a:rPr lang="en-US"/>
              <a:t>보고서 작성의 기술 등을 참조하였고</a:t>
            </a:r>
          </a:p>
          <a:p>
            <a:endParaRPr lang="en-US"/>
          </a:p>
          <a:p>
            <a:r>
              <a:rPr lang="en-US"/>
              <a:t>참조문서로는</a:t>
            </a:r>
          </a:p>
          <a:p>
            <a:r>
              <a:rPr lang="en-US"/>
              <a:t>SK쉴더스제공의 2024 클라우드 보안가이드</a:t>
            </a:r>
          </a:p>
          <a:p>
            <a:r>
              <a:rPr lang="en-US"/>
              <a:t>EQST그룹제공의 클라우드 모의해킹 방법론</a:t>
            </a:r>
          </a:p>
          <a:p>
            <a:r>
              <a:rPr lang="en-US"/>
              <a:t>이글루코퍼레이션에서 제공하는 보안정보, 미트라 CVE 데이터베이스 등을 참조하였습니다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경청해 주셔서 감사합니다</a:t>
            </a:r>
          </a:p>
          <a:p>
            <a:r>
              <a:rPr lang="en-US"/>
              <a:t>자유롭게 질문해 주시면 답변드리겠습니다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Axios: API 요청을 쉽게 처리할 수 있도록 도와주는 JavaScript 라이브러리</a:t>
            </a:r>
          </a:p>
          <a:p>
            <a:endParaRPr lang="en-US"/>
          </a:p>
          <a:p>
            <a:r>
              <a:rPr lang="en-US"/>
              <a:t>nmap도 있는데, 왜 curl스크립트를 사용했나?</a:t>
            </a:r>
          </a:p>
          <a:p>
            <a:r>
              <a:rPr lang="en-US"/>
              <a:t>SSRF 공격 시뮬레이션이 목표였다</a:t>
            </a:r>
          </a:p>
          <a:p>
            <a:r>
              <a:rPr lang="en-US"/>
              <a:t>SSRF 공격은 웹 애플리케이션을 이용해 내부 네트워크로 http 요청을 보내는 것이므로 nmap이 아니라 curl을 활용하는 것이 적절했다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다음은</a:t>
            </a:r>
            <a:r>
              <a:rPr lang="en-US" dirty="0"/>
              <a:t> </a:t>
            </a:r>
            <a:r>
              <a:rPr lang="en-US" dirty="0" err="1"/>
              <a:t>진행일정입니다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2차 </a:t>
            </a:r>
            <a:r>
              <a:rPr lang="en-US" dirty="0" err="1"/>
              <a:t>프로젝트가</a:t>
            </a:r>
            <a:r>
              <a:rPr lang="en-US" dirty="0"/>
              <a:t> </a:t>
            </a:r>
            <a:r>
              <a:rPr lang="en-US" dirty="0" err="1"/>
              <a:t>끝남과</a:t>
            </a:r>
            <a:r>
              <a:rPr lang="en-US" dirty="0"/>
              <a:t> </a:t>
            </a:r>
            <a:r>
              <a:rPr lang="en-US" dirty="0" err="1"/>
              <a:t>동시에</a:t>
            </a:r>
            <a:r>
              <a:rPr lang="en-US" dirty="0"/>
              <a:t> </a:t>
            </a:r>
          </a:p>
          <a:p>
            <a:r>
              <a:rPr lang="en-US" dirty="0"/>
              <a:t>2월 18일 </a:t>
            </a:r>
            <a:r>
              <a:rPr lang="en-US" dirty="0" err="1"/>
              <a:t>팀구성이</a:t>
            </a:r>
            <a:r>
              <a:rPr lang="en-US" dirty="0"/>
              <a:t> </a:t>
            </a:r>
            <a:r>
              <a:rPr lang="en-US" dirty="0" err="1"/>
              <a:t>되어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3월 10일 </a:t>
            </a:r>
            <a:r>
              <a:rPr lang="en-US" dirty="0" err="1"/>
              <a:t>최종리허설까지</a:t>
            </a:r>
            <a:r>
              <a:rPr lang="en-US" dirty="0"/>
              <a:t> 총3주가 </a:t>
            </a:r>
            <a:r>
              <a:rPr lang="en-US" dirty="0" err="1"/>
              <a:t>소요되었으며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 err="1"/>
              <a:t>첫째주에는</a:t>
            </a:r>
            <a:r>
              <a:rPr lang="en-US" dirty="0"/>
              <a:t> </a:t>
            </a:r>
          </a:p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주제를</a:t>
            </a:r>
            <a:r>
              <a:rPr lang="en-US" dirty="0"/>
              <a:t> </a:t>
            </a:r>
            <a:r>
              <a:rPr lang="en-US" dirty="0" err="1"/>
              <a:t>정하여</a:t>
            </a:r>
            <a:r>
              <a:rPr lang="en-US" dirty="0"/>
              <a:t>, </a:t>
            </a:r>
            <a:r>
              <a:rPr lang="en-US" dirty="0" err="1"/>
              <a:t>실운영중인</a:t>
            </a:r>
            <a:r>
              <a:rPr lang="en-US" dirty="0"/>
              <a:t> </a:t>
            </a:r>
            <a:r>
              <a:rPr lang="en-US" dirty="0" err="1"/>
              <a:t>사이트를</a:t>
            </a:r>
            <a:r>
              <a:rPr lang="en-US" dirty="0"/>
              <a:t> </a:t>
            </a:r>
            <a:r>
              <a:rPr lang="en-US" dirty="0" err="1"/>
              <a:t>대상으로</a:t>
            </a:r>
            <a:r>
              <a:rPr lang="en-US" dirty="0"/>
              <a:t> 한 </a:t>
            </a:r>
            <a:r>
              <a:rPr lang="en-US" dirty="0" err="1"/>
              <a:t>웹취약점</a:t>
            </a:r>
            <a:r>
              <a:rPr lang="en-US" dirty="0"/>
              <a:t> </a:t>
            </a:r>
            <a:r>
              <a:rPr lang="en-US" dirty="0" err="1"/>
              <a:t>진단으로</a:t>
            </a:r>
            <a:r>
              <a:rPr lang="en-US" dirty="0"/>
              <a:t> </a:t>
            </a:r>
            <a:r>
              <a:rPr lang="en-US" dirty="0" err="1"/>
              <a:t>방향성을</a:t>
            </a:r>
            <a:r>
              <a:rPr lang="en-US" dirty="0"/>
              <a:t> </a:t>
            </a:r>
            <a:r>
              <a:rPr lang="en-US" dirty="0" err="1"/>
              <a:t>잡았습니다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그리하여</a:t>
            </a:r>
            <a:r>
              <a:rPr lang="en-US" dirty="0"/>
              <a:t> 그 </a:t>
            </a:r>
            <a:r>
              <a:rPr lang="en-US" dirty="0" err="1"/>
              <a:t>주에</a:t>
            </a:r>
            <a:endParaRPr lang="en-US" dirty="0"/>
          </a:p>
          <a:p>
            <a:r>
              <a:rPr lang="en-US" dirty="0" err="1"/>
              <a:t>사이트</a:t>
            </a:r>
            <a:r>
              <a:rPr lang="en-US" dirty="0"/>
              <a:t> </a:t>
            </a:r>
            <a:r>
              <a:rPr lang="en-US" dirty="0" err="1"/>
              <a:t>관리자를</a:t>
            </a:r>
            <a:r>
              <a:rPr lang="en-US" dirty="0"/>
              <a:t> </a:t>
            </a:r>
            <a:r>
              <a:rPr lang="en-US" dirty="0" err="1"/>
              <a:t>컨택하여</a:t>
            </a:r>
            <a:r>
              <a:rPr lang="en-US" dirty="0"/>
              <a:t> </a:t>
            </a:r>
            <a:r>
              <a:rPr lang="en-US" dirty="0" err="1"/>
              <a:t>설득하고</a:t>
            </a:r>
            <a:r>
              <a:rPr lang="en-US" dirty="0"/>
              <a:t>, </a:t>
            </a:r>
            <a:r>
              <a:rPr lang="en-US" dirty="0" err="1"/>
              <a:t>미팅일정을</a:t>
            </a:r>
            <a:r>
              <a:rPr lang="en-US" dirty="0"/>
              <a:t> </a:t>
            </a:r>
            <a:r>
              <a:rPr lang="en-US" dirty="0" err="1"/>
              <a:t>조율하였습니다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6165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진행일정입니다.</a:t>
            </a:r>
          </a:p>
          <a:p>
            <a:endParaRPr lang="en-US"/>
          </a:p>
          <a:p>
            <a:r>
              <a:rPr lang="en-US"/>
              <a:t>2차 프로젝트가 끝남과 동시에 </a:t>
            </a:r>
          </a:p>
          <a:p>
            <a:r>
              <a:rPr lang="en-US"/>
              <a:t>2월 18일 팀구성이 되어, </a:t>
            </a:r>
          </a:p>
          <a:p>
            <a:endParaRPr lang="en-US"/>
          </a:p>
          <a:p>
            <a:r>
              <a:rPr lang="en-US"/>
              <a:t>3월 10일 최종리허설까지 총3주가 소요되었으며,</a:t>
            </a:r>
          </a:p>
          <a:p>
            <a:endParaRPr lang="en-US"/>
          </a:p>
          <a:p>
            <a:r>
              <a:rPr lang="en-US"/>
              <a:t>첫째주에는 </a:t>
            </a:r>
          </a:p>
          <a:p>
            <a:r>
              <a:rPr lang="en-US"/>
              <a:t>프로젝트 주제를 정하여, 실운영중인 사이트를 대상으로 한 웹취약점 진단으로 방향성을 잡았습니다.</a:t>
            </a:r>
          </a:p>
          <a:p>
            <a:endParaRPr lang="en-US"/>
          </a:p>
          <a:p>
            <a:r>
              <a:rPr lang="en-US"/>
              <a:t>그리하여 그 주에</a:t>
            </a:r>
          </a:p>
          <a:p>
            <a:r>
              <a:rPr lang="en-US"/>
              <a:t>사이트 관리자를 컨택하여 설득하고, 미팅일정을 조율하였습니다.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07200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진행일정입니다.</a:t>
            </a:r>
          </a:p>
          <a:p>
            <a:endParaRPr lang="en-US"/>
          </a:p>
          <a:p>
            <a:r>
              <a:rPr lang="en-US"/>
              <a:t>2차 프로젝트가 끝남과 동시에 </a:t>
            </a:r>
          </a:p>
          <a:p>
            <a:r>
              <a:rPr lang="en-US"/>
              <a:t>2월 18일 팀구성이 되어, </a:t>
            </a:r>
          </a:p>
          <a:p>
            <a:endParaRPr lang="en-US"/>
          </a:p>
          <a:p>
            <a:r>
              <a:rPr lang="en-US"/>
              <a:t>3월 10일 최종리허설까지 총3주가 소요되었으며,</a:t>
            </a:r>
          </a:p>
          <a:p>
            <a:endParaRPr lang="en-US"/>
          </a:p>
          <a:p>
            <a:r>
              <a:rPr lang="en-US"/>
              <a:t>첫째주에는 </a:t>
            </a:r>
          </a:p>
          <a:p>
            <a:r>
              <a:rPr lang="en-US"/>
              <a:t>프로젝트 주제를 정하여, 실운영중인 사이트를 대상으로 한 웹취약점 진단으로 방향성을 잡았습니다.</a:t>
            </a:r>
          </a:p>
          <a:p>
            <a:endParaRPr lang="en-US"/>
          </a:p>
          <a:p>
            <a:r>
              <a:rPr lang="en-US"/>
              <a:t>그리하여 그 주에</a:t>
            </a:r>
          </a:p>
          <a:p>
            <a:r>
              <a:rPr lang="en-US"/>
              <a:t>사이트 관리자를 컨택하여 설득하고, 미팅일정을 조율하였습니다.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6724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다음은</a:t>
            </a:r>
            <a:r>
              <a:rPr lang="en-US" dirty="0"/>
              <a:t> </a:t>
            </a:r>
            <a:r>
              <a:rPr lang="en-US" dirty="0" err="1"/>
              <a:t>진행일정입니다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2차 </a:t>
            </a:r>
            <a:r>
              <a:rPr lang="en-US" dirty="0" err="1"/>
              <a:t>프로젝트가</a:t>
            </a:r>
            <a:r>
              <a:rPr lang="en-US" dirty="0"/>
              <a:t> </a:t>
            </a:r>
            <a:r>
              <a:rPr lang="en-US" dirty="0" err="1"/>
              <a:t>끝남과</a:t>
            </a:r>
            <a:r>
              <a:rPr lang="en-US" dirty="0"/>
              <a:t> </a:t>
            </a:r>
            <a:r>
              <a:rPr lang="en-US" dirty="0" err="1"/>
              <a:t>동시에</a:t>
            </a:r>
            <a:r>
              <a:rPr lang="en-US" dirty="0"/>
              <a:t> </a:t>
            </a:r>
          </a:p>
          <a:p>
            <a:r>
              <a:rPr lang="en-US" dirty="0"/>
              <a:t>2월 18일 </a:t>
            </a:r>
            <a:r>
              <a:rPr lang="en-US" dirty="0" err="1"/>
              <a:t>팀구성이</a:t>
            </a:r>
            <a:r>
              <a:rPr lang="en-US" dirty="0"/>
              <a:t> </a:t>
            </a:r>
            <a:r>
              <a:rPr lang="en-US" dirty="0" err="1"/>
              <a:t>되어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3월 10일 </a:t>
            </a:r>
            <a:r>
              <a:rPr lang="en-US" dirty="0" err="1"/>
              <a:t>최종리허설까지</a:t>
            </a:r>
            <a:r>
              <a:rPr lang="en-US" dirty="0"/>
              <a:t> 총3주가 </a:t>
            </a:r>
            <a:r>
              <a:rPr lang="en-US" dirty="0" err="1"/>
              <a:t>소요되었으며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 err="1"/>
              <a:t>첫째주에는</a:t>
            </a:r>
            <a:r>
              <a:rPr lang="en-US" dirty="0"/>
              <a:t> </a:t>
            </a:r>
          </a:p>
          <a:p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주제를</a:t>
            </a:r>
            <a:r>
              <a:rPr lang="en-US" dirty="0"/>
              <a:t> </a:t>
            </a:r>
            <a:r>
              <a:rPr lang="en-US" dirty="0" err="1"/>
              <a:t>정하여</a:t>
            </a:r>
            <a:r>
              <a:rPr lang="en-US" dirty="0"/>
              <a:t>, </a:t>
            </a:r>
            <a:r>
              <a:rPr lang="en-US" dirty="0" err="1"/>
              <a:t>실운영중인</a:t>
            </a:r>
            <a:r>
              <a:rPr lang="en-US" dirty="0"/>
              <a:t> </a:t>
            </a:r>
            <a:r>
              <a:rPr lang="en-US" dirty="0" err="1"/>
              <a:t>사이트를</a:t>
            </a:r>
            <a:r>
              <a:rPr lang="en-US" dirty="0"/>
              <a:t> </a:t>
            </a:r>
            <a:r>
              <a:rPr lang="en-US" dirty="0" err="1"/>
              <a:t>대상으로</a:t>
            </a:r>
            <a:r>
              <a:rPr lang="en-US" dirty="0"/>
              <a:t> 한 </a:t>
            </a:r>
            <a:r>
              <a:rPr lang="en-US" dirty="0" err="1"/>
              <a:t>웹취약점</a:t>
            </a:r>
            <a:r>
              <a:rPr lang="en-US" dirty="0"/>
              <a:t> </a:t>
            </a:r>
            <a:r>
              <a:rPr lang="en-US" dirty="0" err="1"/>
              <a:t>진단으로</a:t>
            </a:r>
            <a:r>
              <a:rPr lang="en-US" dirty="0"/>
              <a:t> </a:t>
            </a:r>
            <a:r>
              <a:rPr lang="en-US" dirty="0" err="1"/>
              <a:t>방향성을</a:t>
            </a:r>
            <a:r>
              <a:rPr lang="en-US" dirty="0"/>
              <a:t> </a:t>
            </a:r>
            <a:r>
              <a:rPr lang="en-US" dirty="0" err="1"/>
              <a:t>잡았습니다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그리하여</a:t>
            </a:r>
            <a:r>
              <a:rPr lang="en-US" dirty="0"/>
              <a:t> 그 </a:t>
            </a:r>
            <a:r>
              <a:rPr lang="en-US" dirty="0" err="1"/>
              <a:t>주에</a:t>
            </a:r>
            <a:endParaRPr lang="en-US" dirty="0"/>
          </a:p>
          <a:p>
            <a:r>
              <a:rPr lang="en-US" dirty="0" err="1"/>
              <a:t>사이트</a:t>
            </a:r>
            <a:r>
              <a:rPr lang="en-US" dirty="0"/>
              <a:t> </a:t>
            </a:r>
            <a:r>
              <a:rPr lang="en-US" dirty="0" err="1"/>
              <a:t>관리자를</a:t>
            </a:r>
            <a:r>
              <a:rPr lang="en-US" dirty="0"/>
              <a:t> </a:t>
            </a:r>
            <a:r>
              <a:rPr lang="en-US" dirty="0" err="1"/>
              <a:t>컨택하여</a:t>
            </a:r>
            <a:r>
              <a:rPr lang="en-US" dirty="0"/>
              <a:t> </a:t>
            </a:r>
            <a:r>
              <a:rPr lang="en-US" dirty="0" err="1"/>
              <a:t>설득하고</a:t>
            </a:r>
            <a:r>
              <a:rPr lang="en-US" dirty="0"/>
              <a:t>, </a:t>
            </a:r>
            <a:r>
              <a:rPr lang="en-US" dirty="0" err="1"/>
              <a:t>미팅일정을</a:t>
            </a:r>
            <a:r>
              <a:rPr lang="en-US" dirty="0"/>
              <a:t> </a:t>
            </a:r>
            <a:r>
              <a:rPr lang="en-US" dirty="0" err="1"/>
              <a:t>조율하였습니다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2312138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.png"  /><Relationship Id="rId11" Type="http://schemas.openxmlformats.org/officeDocument/2006/relationships/image" Target="../media/image16.svg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10.gif"  /><Relationship Id="rId6" Type="http://schemas.openxmlformats.org/officeDocument/2006/relationships/image" Target="../media/image11.png"  /><Relationship Id="rId7" Type="http://schemas.openxmlformats.org/officeDocument/2006/relationships/image" Target="../media/image12.svg"  /><Relationship Id="rId8" Type="http://schemas.openxmlformats.org/officeDocument/2006/relationships/image" Target="../media/image13.png"  /><Relationship Id="rId9" Type="http://schemas.openxmlformats.org/officeDocument/2006/relationships/image" Target="../media/image14.sv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.png"  /><Relationship Id="rId11" Type="http://schemas.openxmlformats.org/officeDocument/2006/relationships/image" Target="../media/image16.svg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10.gif"  /><Relationship Id="rId6" Type="http://schemas.openxmlformats.org/officeDocument/2006/relationships/image" Target="../media/image11.png"  /><Relationship Id="rId7" Type="http://schemas.openxmlformats.org/officeDocument/2006/relationships/image" Target="../media/image12.svg"  /><Relationship Id="rId8" Type="http://schemas.openxmlformats.org/officeDocument/2006/relationships/image" Target="../media/image13.png"  /><Relationship Id="rId9" Type="http://schemas.openxmlformats.org/officeDocument/2006/relationships/image" Target="../media/image14.sv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.png"  /><Relationship Id="rId11" Type="http://schemas.openxmlformats.org/officeDocument/2006/relationships/image" Target="../media/image16.svg"  /><Relationship Id="rId12" Type="http://schemas.openxmlformats.org/officeDocument/2006/relationships/image" Target="../media/image17.png"  /><Relationship Id="rId13" Type="http://schemas.openxmlformats.org/officeDocument/2006/relationships/image" Target="../media/image18.svg"  /><Relationship Id="rId14" Type="http://schemas.openxmlformats.org/officeDocument/2006/relationships/image" Target="../media/image19.gif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10.gif"  /><Relationship Id="rId6" Type="http://schemas.openxmlformats.org/officeDocument/2006/relationships/image" Target="../media/image11.png"  /><Relationship Id="rId7" Type="http://schemas.openxmlformats.org/officeDocument/2006/relationships/image" Target="../media/image12.svg"  /><Relationship Id="rId8" Type="http://schemas.openxmlformats.org/officeDocument/2006/relationships/image" Target="../media/image13.png"  /><Relationship Id="rId9" Type="http://schemas.openxmlformats.org/officeDocument/2006/relationships/image" Target="../media/image14.sv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25.jpeg"  /><Relationship Id="rId6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.png"  /><Relationship Id="rId4" Type="http://schemas.openxmlformats.org/officeDocument/2006/relationships/image" Target="../media/image5.svg"  /><Relationship Id="rId5" Type="http://schemas.openxmlformats.org/officeDocument/2006/relationships/image" Target="../media/image1.png"  /><Relationship Id="rId6" Type="http://schemas.openxmlformats.org/officeDocument/2006/relationships/image" Target="../media/image2.sv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0.png"  /><Relationship Id="rId6" Type="http://schemas.openxmlformats.org/officeDocument/2006/relationships/image" Target="../media/image31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10" Type="http://schemas.openxmlformats.org/officeDocument/2006/relationships/image" Target="../media/image39.png"  /><Relationship Id="rId11" Type="http://schemas.openxmlformats.org/officeDocument/2006/relationships/image" Target="../media/image40.png"  /><Relationship Id="rId12" Type="http://schemas.openxmlformats.org/officeDocument/2006/relationships/image" Target="../media/image36.png"  /><Relationship Id="rId13" Type="http://schemas.openxmlformats.org/officeDocument/2006/relationships/image" Target="../media/image41.png"  /><Relationship Id="rId14" Type="http://schemas.openxmlformats.org/officeDocument/2006/relationships/image" Target="../media/image42.png"  /><Relationship Id="rId15" Type="http://schemas.openxmlformats.org/officeDocument/2006/relationships/image" Target="../media/image43.png"  /><Relationship Id="rId16" Type="http://schemas.openxmlformats.org/officeDocument/2006/relationships/image" Target="../media/image44.png"  /><Relationship Id="rId17" Type="http://schemas.openxmlformats.org/officeDocument/2006/relationships/image" Target="../media/image45.png"  /><Relationship Id="rId18" Type="http://schemas.openxmlformats.org/officeDocument/2006/relationships/image" Target="../media/image46.png"  /><Relationship Id="rId19" Type="http://schemas.openxmlformats.org/officeDocument/2006/relationships/image" Target="../media/image47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48.png"  /><Relationship Id="rId21" Type="http://schemas.openxmlformats.org/officeDocument/2006/relationships/image" Target="../media/image49.png"  /><Relationship Id="rId22" Type="http://schemas.openxmlformats.org/officeDocument/2006/relationships/image" Target="../media/image50.png"  /><Relationship Id="rId23" Type="http://schemas.openxmlformats.org/officeDocument/2006/relationships/image" Target="../media/image51.png"  /><Relationship Id="rId3" Type="http://schemas.openxmlformats.org/officeDocument/2006/relationships/image" Target="../media/image36.png"  /><Relationship Id="rId4" Type="http://schemas.openxmlformats.org/officeDocument/2006/relationships/image" Target="../media/image36.png"  /><Relationship Id="rId5" Type="http://schemas.openxmlformats.org/officeDocument/2006/relationships/image" Target="../media/image36.png"  /><Relationship Id="rId6" Type="http://schemas.openxmlformats.org/officeDocument/2006/relationships/image" Target="../media/image1.png"  /><Relationship Id="rId7" Type="http://schemas.openxmlformats.org/officeDocument/2006/relationships/image" Target="../media/image2.sv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2.png"  /><Relationship Id="rId4" Type="http://schemas.openxmlformats.org/officeDocument/2006/relationships/image" Target="../media/image1.png"  /><Relationship Id="rId5" Type="http://schemas.openxmlformats.org/officeDocument/2006/relationships/image" Target="../media/image2.svg"  /><Relationship Id="rId6" Type="http://schemas.openxmlformats.org/officeDocument/2006/relationships/image" Target="../media/image5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1.png"  /><Relationship Id="rId5" Type="http://schemas.openxmlformats.org/officeDocument/2006/relationships/image" Target="../media/image2.sv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59.sv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6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6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6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10" Type="http://schemas.openxmlformats.org/officeDocument/2006/relationships/image" Target="../media/image68.png"  /><Relationship Id="rId11" Type="http://schemas.openxmlformats.org/officeDocument/2006/relationships/image" Target="../media/image69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63.png"  /><Relationship Id="rId6" Type="http://schemas.openxmlformats.org/officeDocument/2006/relationships/image" Target="../media/image64.svg"  /><Relationship Id="rId7" Type="http://schemas.openxmlformats.org/officeDocument/2006/relationships/image" Target="../media/image65.png"  /><Relationship Id="rId8" Type="http://schemas.openxmlformats.org/officeDocument/2006/relationships/image" Target="../media/image66.svg"  /><Relationship Id="rId9" Type="http://schemas.openxmlformats.org/officeDocument/2006/relationships/image" Target="../media/image6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10" Type="http://schemas.openxmlformats.org/officeDocument/2006/relationships/image" Target="../media/image71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Relationship Id="rId6" Type="http://schemas.openxmlformats.org/officeDocument/2006/relationships/image" Target="../media/image73.png"  /><Relationship Id="rId7" Type="http://schemas.openxmlformats.org/officeDocument/2006/relationships/image" Target="../media/image74.svg"  /><Relationship Id="rId8" Type="http://schemas.openxmlformats.org/officeDocument/2006/relationships/image" Target="../media/image75.png"  /><Relationship Id="rId9" Type="http://schemas.openxmlformats.org/officeDocument/2006/relationships/image" Target="../media/image76.sv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10" Type="http://schemas.openxmlformats.org/officeDocument/2006/relationships/image" Target="../media/image76.svg"  /><Relationship Id="rId11" Type="http://schemas.openxmlformats.org/officeDocument/2006/relationships/image" Target="../media/image71.png"  /><Relationship Id="rId12" Type="http://schemas.openxmlformats.org/officeDocument/2006/relationships/image" Target="../media/image71.png"  /><Relationship Id="rId13" Type="http://schemas.openxmlformats.org/officeDocument/2006/relationships/image" Target="../media/image71.png"  /><Relationship Id="rId14" Type="http://schemas.openxmlformats.org/officeDocument/2006/relationships/image" Target="../media/image79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7.png"  /><Relationship Id="rId4" Type="http://schemas.openxmlformats.org/officeDocument/2006/relationships/image" Target="../media/image72.png"  /><Relationship Id="rId5" Type="http://schemas.openxmlformats.org/officeDocument/2006/relationships/image" Target="../media/image78.png"  /><Relationship Id="rId6" Type="http://schemas.openxmlformats.org/officeDocument/2006/relationships/image" Target="../media/image70.png"  /><Relationship Id="rId7" Type="http://schemas.openxmlformats.org/officeDocument/2006/relationships/image" Target="../media/image73.png"  /><Relationship Id="rId8" Type="http://schemas.openxmlformats.org/officeDocument/2006/relationships/image" Target="../media/image74.svg"  /><Relationship Id="rId9" Type="http://schemas.openxmlformats.org/officeDocument/2006/relationships/image" Target="../media/image7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10" Type="http://schemas.openxmlformats.org/officeDocument/2006/relationships/image" Target="../media/image74.svg"  /><Relationship Id="rId11" Type="http://schemas.openxmlformats.org/officeDocument/2006/relationships/image" Target="../media/image73.png"  /><Relationship Id="rId12" Type="http://schemas.openxmlformats.org/officeDocument/2006/relationships/image" Target="../media/image74.svg"  /><Relationship Id="rId13" Type="http://schemas.openxmlformats.org/officeDocument/2006/relationships/image" Target="../media/image82.png"  /><Relationship Id="rId14" Type="http://schemas.openxmlformats.org/officeDocument/2006/relationships/image" Target="../media/image83.svg"  /><Relationship Id="rId15" Type="http://schemas.openxmlformats.org/officeDocument/2006/relationships/image" Target="../media/image84.png"  /><Relationship Id="rId16" Type="http://schemas.openxmlformats.org/officeDocument/2006/relationships/image" Target="../media/image85.png"  /><Relationship Id="rId17" Type="http://schemas.openxmlformats.org/officeDocument/2006/relationships/image" Target="../media/image86.svg"  /><Relationship Id="rId18" Type="http://schemas.openxmlformats.org/officeDocument/2006/relationships/image" Target="../media/image87.png"  /><Relationship Id="rId19" Type="http://schemas.openxmlformats.org/officeDocument/2006/relationships/image" Target="../media/image88.sv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71.png"  /><Relationship Id="rId21" Type="http://schemas.openxmlformats.org/officeDocument/2006/relationships/image" Target="../media/image71.png"  /><Relationship Id="rId22" Type="http://schemas.openxmlformats.org/officeDocument/2006/relationships/image" Target="../media/image71.png"  /><Relationship Id="rId23" Type="http://schemas.openxmlformats.org/officeDocument/2006/relationships/image" Target="../media/image71.png"  /><Relationship Id="rId24" Type="http://schemas.openxmlformats.org/officeDocument/2006/relationships/image" Target="../media/image71.png"  /><Relationship Id="rId25" Type="http://schemas.openxmlformats.org/officeDocument/2006/relationships/image" Target="../media/image71.png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80.png"  /><Relationship Id="rId6" Type="http://schemas.openxmlformats.org/officeDocument/2006/relationships/image" Target="../media/image81.svg"  /><Relationship Id="rId7" Type="http://schemas.openxmlformats.org/officeDocument/2006/relationships/image" Target="../media/image70.png"  /><Relationship Id="rId8" Type="http://schemas.openxmlformats.org/officeDocument/2006/relationships/image" Target="../media/image70.png"  /><Relationship Id="rId9" Type="http://schemas.openxmlformats.org/officeDocument/2006/relationships/image" Target="../media/image7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8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94.png"  /><Relationship Id="rId6" Type="http://schemas.openxmlformats.org/officeDocument/2006/relationships/image" Target="../media/image9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9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97.png"  /><Relationship Id="rId6" Type="http://schemas.openxmlformats.org/officeDocument/2006/relationships/image" Target="../media/image9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101.png"  /><Relationship Id="rId6" Type="http://schemas.openxmlformats.org/officeDocument/2006/relationships/image" Target="../media/image10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10.gif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103.png"  /><Relationship Id="rId6" Type="http://schemas.openxmlformats.org/officeDocument/2006/relationships/image" Target="../media/image10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10" Type="http://schemas.openxmlformats.org/officeDocument/2006/relationships/image" Target="../media/image110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105.png"  /><Relationship Id="rId6" Type="http://schemas.openxmlformats.org/officeDocument/2006/relationships/image" Target="../media/image106.svg"  /><Relationship Id="rId7" Type="http://schemas.openxmlformats.org/officeDocument/2006/relationships/image" Target="../media/image107.png"  /><Relationship Id="rId8" Type="http://schemas.openxmlformats.org/officeDocument/2006/relationships/image" Target="../media/image108.svg"  /><Relationship Id="rId9" Type="http://schemas.openxmlformats.org/officeDocument/2006/relationships/image" Target="../media/image109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6.png"  /><Relationship Id="rId6" Type="http://schemas.openxmlformats.org/officeDocument/2006/relationships/image" Target="../media/image111.jpeg"  /><Relationship Id="rId7" Type="http://schemas.openxmlformats.org/officeDocument/2006/relationships/hyperlink" Target="https://www.boannews.com/media/view.asp?idx=120961" TargetMode="External" /><Relationship Id="rId8" Type="http://schemas.openxmlformats.org/officeDocument/2006/relationships/hyperlink" Target="https://www.boannews.com/media/view.asp?idx=117041" TargetMode="External" /><Relationship Id="rId9" Type="http://schemas.openxmlformats.org/officeDocument/2006/relationships/hyperlink" Target="https://www.kmib.co.kr/article/view.asp?arcid=0019021039" TargetMode="External"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10.gif"  /><Relationship Id="rId6" Type="http://schemas.openxmlformats.org/officeDocument/2006/relationships/image" Target="../media/image11.png"  /><Relationship Id="rId7" Type="http://schemas.openxmlformats.org/officeDocument/2006/relationships/image" Target="../media/image12.sv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10.gif"  /><Relationship Id="rId6" Type="http://schemas.openxmlformats.org/officeDocument/2006/relationships/image" Target="../media/image11.png"  /><Relationship Id="rId7" Type="http://schemas.openxmlformats.org/officeDocument/2006/relationships/image" Target="../media/image12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10.gif"  /><Relationship Id="rId6" Type="http://schemas.openxmlformats.org/officeDocument/2006/relationships/image" Target="../media/image11.png"  /><Relationship Id="rId7" Type="http://schemas.openxmlformats.org/officeDocument/2006/relationships/image" Target="../media/image12.svg"  /><Relationship Id="rId8" Type="http://schemas.openxmlformats.org/officeDocument/2006/relationships/image" Target="../media/image13.png"  /><Relationship Id="rId9" Type="http://schemas.openxmlformats.org/officeDocument/2006/relationships/image" Target="../media/image14.sv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.png"  /><Relationship Id="rId11" Type="http://schemas.openxmlformats.org/officeDocument/2006/relationships/image" Target="../media/image16.svg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10.gif"  /><Relationship Id="rId6" Type="http://schemas.openxmlformats.org/officeDocument/2006/relationships/image" Target="../media/image11.png"  /><Relationship Id="rId7" Type="http://schemas.openxmlformats.org/officeDocument/2006/relationships/image" Target="../media/image12.svg"  /><Relationship Id="rId8" Type="http://schemas.openxmlformats.org/officeDocument/2006/relationships/image" Target="../media/image13.png"  /><Relationship Id="rId9" Type="http://schemas.openxmlformats.org/officeDocument/2006/relationships/image" Target="../media/image14.sv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4573" y="397044"/>
            <a:ext cx="1918177" cy="880265"/>
            <a:chOff x="0" y="0"/>
            <a:chExt cx="812800" cy="3729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372999"/>
            </a:xfrm>
            <a:custGeom>
              <a:avLst/>
              <a:gdLst/>
              <a:ahLst/>
              <a:cxnLst/>
              <a:rect l="l" t="t" r="r" b="b"/>
              <a:pathLst>
                <a:path w="812800" h="372999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308422"/>
                  </a:lnTo>
                  <a:cubicBezTo>
                    <a:pt x="812800" y="344087"/>
                    <a:pt x="783888" y="372999"/>
                    <a:pt x="748223" y="372999"/>
                  </a:cubicBezTo>
                  <a:lnTo>
                    <a:pt x="64577" y="372999"/>
                  </a:lnTo>
                  <a:cubicBezTo>
                    <a:pt x="28912" y="372999"/>
                    <a:pt x="0" y="344087"/>
                    <a:pt x="0" y="308422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420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-384485" y="807093"/>
            <a:ext cx="19056970" cy="8743911"/>
            <a:chOff x="0" y="0"/>
            <a:chExt cx="5019120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19120" cy="2302923"/>
            </a:xfrm>
            <a:custGeom>
              <a:avLst/>
              <a:gdLst/>
              <a:rect l="l" t="t" r="r" b="b"/>
              <a:pathLst>
                <a:path w="5019120" h="2302923">
                  <a:moveTo>
                    <a:pt x="0" y="0"/>
                  </a:moveTo>
                  <a:lnTo>
                    <a:pt x="5019120" y="0"/>
                  </a:lnTo>
                  <a:lnTo>
                    <a:pt x="5019120" y="2302923"/>
                  </a:lnTo>
                  <a:lnTo>
                    <a:pt x="0" y="2302923"/>
                  </a:lnTo>
                  <a:close/>
                </a:path>
              </a:pathLst>
            </a:custGeom>
            <a:solidFill>
              <a:srgbClr val="efece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19120" cy="235054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809639" y="6860426"/>
            <a:ext cx="3186734" cy="74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Allura"/>
                <a:ea typeface="Allura"/>
                <a:cs typeface="Allura"/>
                <a:sym typeface="Allura"/>
              </a:rPr>
              <a:t>Star of David</a:t>
            </a:r>
          </a:p>
        </p:txBody>
      </p:sp>
      <p:sp>
        <p:nvSpPr>
          <p:cNvPr id="19" name="Freeform 19"/>
          <p:cNvSpPr/>
          <p:nvPr/>
        </p:nvSpPr>
        <p:spPr>
          <a:xfrm>
            <a:off x="219075" y="9729558"/>
            <a:ext cx="2124738" cy="363566"/>
          </a:xfrm>
          <a:custGeom>
            <a:avLst/>
            <a:gdLst/>
            <a:ahLst/>
            <a:cxnLst/>
            <a:rect l="l" t="t" r="r" b="b"/>
            <a:pathLst>
              <a:path w="2124738" h="363566">
                <a:moveTo>
                  <a:pt x="0" y="0"/>
                </a:moveTo>
                <a:lnTo>
                  <a:pt x="2124738" y="0"/>
                </a:lnTo>
                <a:lnTo>
                  <a:pt x="2124738" y="363566"/>
                </a:lnTo>
                <a:lnTo>
                  <a:pt x="0" y="363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233201" y="4115963"/>
            <a:ext cx="13690040" cy="136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취약점 진단 및 대응전략</a:t>
            </a:r>
            <a:r>
              <a:rPr lang="en-US" sz="7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(SSRF)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11000" y="7505700"/>
            <a:ext cx="6248400" cy="5238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059"/>
              </a:lnSpc>
              <a:defRPr/>
            </a:pPr>
            <a:r>
              <a:rPr lang="en-US" sz="29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1팀  </a:t>
            </a:r>
            <a:r>
              <a:rPr lang="en-US" sz="2900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변</a:t>
            </a:r>
            <a:r>
              <a:rPr lang="en-US" altLang="ko-KR" sz="2900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O</a:t>
            </a:r>
            <a:r>
              <a:rPr lang="en-US" sz="2900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설(c), 유형우, </a:t>
            </a:r>
            <a:r>
              <a:rPr lang="en-US" altLang="ko-KR" sz="2900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배O결, 정O원</a:t>
            </a:r>
            <a:endParaRPr lang="en-US" altLang="ko-KR" sz="2900">
              <a:solidFill>
                <a:srgbClr val="000000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876814" y="810071"/>
            <a:ext cx="7239736" cy="88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14"/>
              </a:lnSpc>
            </a:pPr>
            <a:r>
              <a:rPr lang="en-US" sz="5224" b="1" i="1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PENETRATION TEST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81589" y="419100"/>
            <a:ext cx="1900732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COVER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28713" y="3351455"/>
            <a:ext cx="3948585" cy="74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애플리케이션</a:t>
            </a:r>
          </a:p>
        </p:txBody>
      </p:sp>
      <p:sp>
        <p:nvSpPr>
          <p:cNvPr id="25" name="TextBox 21"/>
          <p:cNvSpPr txBox="1"/>
          <p:nvPr/>
        </p:nvSpPr>
        <p:spPr>
          <a:xfrm>
            <a:off x="10363200" y="8203493"/>
            <a:ext cx="10108936" cy="5214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4059"/>
              </a:lnSpc>
              <a:defRPr/>
            </a:pP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멘토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ko-KR" alt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홍대화</a:t>
            </a:r>
            <a:r>
              <a:rPr lang="en-US" altLang="ko-KR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(SK</a:t>
            </a:r>
            <a:r>
              <a:rPr lang="ko-KR" alt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쉴더스</a:t>
            </a:r>
            <a:r>
              <a:rPr lang="en-US" altLang="ko-KR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), </a:t>
            </a:r>
            <a:r>
              <a:rPr lang="ko-KR" alt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 김덕형</a:t>
            </a:r>
            <a:r>
              <a:rPr lang="en-US" altLang="ko-KR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(</a:t>
            </a:r>
            <a:r>
              <a:rPr lang="ko-KR" alt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모니터랩</a:t>
            </a:r>
            <a:r>
              <a:rPr lang="en-US" altLang="ko-KR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),</a:t>
            </a:r>
            <a:r>
              <a:rPr lang="ko-KR" alt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  유일해</a:t>
            </a:r>
            <a:r>
              <a:rPr lang="en-US" altLang="ko-KR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(</a:t>
            </a:r>
            <a:r>
              <a:rPr lang="ko-KR" alt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원티드랩</a:t>
            </a:r>
            <a:r>
              <a:rPr lang="en-US" altLang="ko-KR" sz="2400">
                <a:solidFill>
                  <a:srgbClr val="000000"/>
                </a:solidFill>
                <a:latin typeface="Source Han Sans KR"/>
                <a:ea typeface="Source Han Sans KR"/>
                <a:cs typeface="Source Han Sans KR Bold"/>
                <a:sym typeface="Source Han Sans KR Bold"/>
              </a:rPr>
              <a:t>)</a:t>
            </a:r>
            <a:endParaRPr lang="en-US" sz="2400">
              <a:solidFill>
                <a:srgbClr val="000000"/>
              </a:solidFill>
              <a:latin typeface="Source Han Sans KR"/>
              <a:ea typeface="Source Han Sans KR"/>
              <a:cs typeface="Source Han Sans KR Light"/>
              <a:sym typeface="Source Han Sans KR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4631" y="791939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9401" y="7381825"/>
            <a:ext cx="6462077" cy="1566764"/>
            <a:chOff x="0" y="0"/>
            <a:chExt cx="1701946" cy="4126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01946" cy="412646"/>
            </a:xfrm>
            <a:custGeom>
              <a:avLst/>
              <a:gdLst/>
              <a:ahLst/>
              <a:cxnLst/>
              <a:rect l="l" t="t" r="r" b="b"/>
              <a:pathLst>
                <a:path w="1701946" h="412646">
                  <a:moveTo>
                    <a:pt x="0" y="0"/>
                  </a:moveTo>
                  <a:lnTo>
                    <a:pt x="1701946" y="0"/>
                  </a:lnTo>
                  <a:lnTo>
                    <a:pt x="1701946" y="412646"/>
                  </a:lnTo>
                  <a:lnTo>
                    <a:pt x="0" y="412646"/>
                  </a:lnTo>
                  <a:close/>
                </a:path>
              </a:pathLst>
            </a:custGeom>
            <a:solidFill>
              <a:srgbClr val="EFECE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01946" cy="460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3660"/>
              </p:ext>
            </p:extLst>
          </p:nvPr>
        </p:nvGraphicFramePr>
        <p:xfrm>
          <a:off x="903174" y="2436239"/>
          <a:ext cx="16356126" cy="5598865"/>
        </p:xfrm>
        <a:graphic>
          <a:graphicData uri="http://schemas.openxmlformats.org/drawingml/2006/table">
            <a:tbl>
              <a:tblPr/>
              <a:tblGrid>
                <a:gridCol w="152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6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5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6061"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FF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TUE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WED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THU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FRI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D8BBA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SAT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77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F5F9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23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C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24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25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26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27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28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BF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BF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3F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 lang="en-US" sz="14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 lang="en-US" sz="14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 lang="en-US" sz="14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6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F5F9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10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10723531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81969" y="1297675"/>
            <a:ext cx="192406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 행 일 정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38600" y="3484187"/>
            <a:ext cx="855995" cy="81319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663997" y="2369222"/>
            <a:ext cx="4073683" cy="65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2025.2.18 ~ 3.10 (3주)</a:t>
            </a:r>
          </a:p>
        </p:txBody>
      </p:sp>
      <p:sp>
        <p:nvSpPr>
          <p:cNvPr id="29" name="Freeform 22"/>
          <p:cNvSpPr/>
          <p:nvPr/>
        </p:nvSpPr>
        <p:spPr>
          <a:xfrm>
            <a:off x="1028700" y="4272620"/>
            <a:ext cx="814878" cy="674312"/>
          </a:xfrm>
          <a:custGeom>
            <a:avLst/>
            <a:gdLst/>
            <a:ahLst/>
            <a:cxnLst/>
            <a:rect l="l" t="t" r="r" b="b"/>
            <a:pathLst>
              <a:path w="814878" h="674312">
                <a:moveTo>
                  <a:pt x="0" y="0"/>
                </a:moveTo>
                <a:lnTo>
                  <a:pt x="814878" y="0"/>
                </a:lnTo>
                <a:lnTo>
                  <a:pt x="814878" y="674311"/>
                </a:lnTo>
                <a:lnTo>
                  <a:pt x="0" y="67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5"/>
          <p:cNvSpPr txBox="1"/>
          <p:nvPr/>
        </p:nvSpPr>
        <p:spPr>
          <a:xfrm>
            <a:off x="1007918" y="4933605"/>
            <a:ext cx="11774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1차미팅</a:t>
            </a:r>
          </a:p>
        </p:txBody>
      </p:sp>
      <p:sp>
        <p:nvSpPr>
          <p:cNvPr id="35" name="Freeform 23"/>
          <p:cNvSpPr/>
          <p:nvPr/>
        </p:nvSpPr>
        <p:spPr>
          <a:xfrm>
            <a:off x="10390869" y="4542156"/>
            <a:ext cx="863119" cy="674312"/>
          </a:xfrm>
          <a:custGeom>
            <a:avLst/>
            <a:gdLst/>
            <a:ahLst/>
            <a:cxnLst/>
            <a:rect l="l" t="t" r="r" b="b"/>
            <a:pathLst>
              <a:path w="863119" h="674312">
                <a:moveTo>
                  <a:pt x="0" y="0"/>
                </a:moveTo>
                <a:lnTo>
                  <a:pt x="863119" y="0"/>
                </a:lnTo>
                <a:lnTo>
                  <a:pt x="863119" y="674312"/>
                </a:lnTo>
                <a:lnTo>
                  <a:pt x="0" y="674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7"/>
          <p:cNvSpPr txBox="1"/>
          <p:nvPr/>
        </p:nvSpPr>
        <p:spPr>
          <a:xfrm>
            <a:off x="10243269" y="5210810"/>
            <a:ext cx="1177369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비대면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회의</a:t>
            </a:r>
            <a:endParaRPr lang="en-US" sz="18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Freeform 24"/>
          <p:cNvSpPr/>
          <p:nvPr/>
        </p:nvSpPr>
        <p:spPr>
          <a:xfrm rot="2700000">
            <a:off x="1331147" y="5459720"/>
            <a:ext cx="579857" cy="801595"/>
          </a:xfrm>
          <a:custGeom>
            <a:avLst/>
            <a:gdLst/>
            <a:ahLst/>
            <a:cxnLst/>
            <a:rect l="l" t="t" r="r" b="b"/>
            <a:pathLst>
              <a:path w="579857" h="801595">
                <a:moveTo>
                  <a:pt x="0" y="0"/>
                </a:moveTo>
                <a:lnTo>
                  <a:pt x="579857" y="0"/>
                </a:lnTo>
                <a:lnTo>
                  <a:pt x="579857" y="801595"/>
                </a:lnTo>
                <a:lnTo>
                  <a:pt x="0" y="80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28"/>
          <p:cNvSpPr txBox="1"/>
          <p:nvPr/>
        </p:nvSpPr>
        <p:spPr>
          <a:xfrm>
            <a:off x="1032351" y="6143877"/>
            <a:ext cx="11774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2차미팅</a:t>
            </a:r>
          </a:p>
        </p:txBody>
      </p:sp>
      <p:sp>
        <p:nvSpPr>
          <p:cNvPr id="34" name="TextBox 29"/>
          <p:cNvSpPr txBox="1"/>
          <p:nvPr/>
        </p:nvSpPr>
        <p:spPr>
          <a:xfrm>
            <a:off x="12510006" y="5314393"/>
            <a:ext cx="4406394" cy="258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</a:t>
            </a:r>
            <a:r>
              <a:rPr 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대책</a:t>
            </a:r>
            <a:r>
              <a:rPr 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수립</a:t>
            </a:r>
            <a:endParaRPr lang="en-US" sz="24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대응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방안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연구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적용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테스트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(WAF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패치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등)</a:t>
            </a: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SSRF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대응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전략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정리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(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차단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정책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ACL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적용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입력값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검증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</p:txBody>
      </p:sp>
      <p:sp>
        <p:nvSpPr>
          <p:cNvPr id="37" name="TextBox 30"/>
          <p:cNvSpPr txBox="1"/>
          <p:nvPr/>
        </p:nvSpPr>
        <p:spPr>
          <a:xfrm>
            <a:off x="12496800" y="3390900"/>
            <a:ext cx="4406394" cy="174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</a:t>
            </a:r>
            <a:r>
              <a:rPr 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2차 </a:t>
            </a: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미팅</a:t>
            </a:r>
            <a:endParaRPr lang="en-US" sz="24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359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취약점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결과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공유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>
              <a:lnSpc>
                <a:spcPts val="3359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진단보고서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전달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359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대책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협의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8160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4631" y="791939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9401" y="7381825"/>
            <a:ext cx="6462077" cy="1566764"/>
            <a:chOff x="0" y="0"/>
            <a:chExt cx="1701946" cy="4126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01946" cy="412646"/>
            </a:xfrm>
            <a:custGeom>
              <a:avLst/>
              <a:gdLst/>
              <a:ahLst/>
              <a:cxnLst/>
              <a:rect l="l" t="t" r="r" b="b"/>
              <a:pathLst>
                <a:path w="1701946" h="412646">
                  <a:moveTo>
                    <a:pt x="0" y="0"/>
                  </a:moveTo>
                  <a:lnTo>
                    <a:pt x="1701946" y="0"/>
                  </a:lnTo>
                  <a:lnTo>
                    <a:pt x="1701946" y="412646"/>
                  </a:lnTo>
                  <a:lnTo>
                    <a:pt x="0" y="412646"/>
                  </a:lnTo>
                  <a:close/>
                </a:path>
              </a:pathLst>
            </a:custGeom>
            <a:solidFill>
              <a:srgbClr val="EFECE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01946" cy="460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39746"/>
              </p:ext>
            </p:extLst>
          </p:nvPr>
        </p:nvGraphicFramePr>
        <p:xfrm>
          <a:off x="903174" y="2436239"/>
          <a:ext cx="16356126" cy="5598865"/>
        </p:xfrm>
        <a:graphic>
          <a:graphicData uri="http://schemas.openxmlformats.org/drawingml/2006/table">
            <a:tbl>
              <a:tblPr/>
              <a:tblGrid>
                <a:gridCol w="152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6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5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6061"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FF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TUE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WED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THU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FRI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D8BBA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SAT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77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F5F9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23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C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24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25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26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27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28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BF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BF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3F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6</a:t>
                      </a:r>
                      <a:endParaRPr lang="en-US" sz="14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B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4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B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F5F9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10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10723531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81969" y="1297675"/>
            <a:ext cx="192406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 행 일 정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38600" y="3484187"/>
            <a:ext cx="855995" cy="81319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663997" y="2369222"/>
            <a:ext cx="4073683" cy="65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2025.2.18 ~ 3.10 (3주)</a:t>
            </a:r>
          </a:p>
        </p:txBody>
      </p:sp>
      <p:sp>
        <p:nvSpPr>
          <p:cNvPr id="29" name="Freeform 22"/>
          <p:cNvSpPr/>
          <p:nvPr/>
        </p:nvSpPr>
        <p:spPr>
          <a:xfrm>
            <a:off x="1028700" y="4272620"/>
            <a:ext cx="814878" cy="674312"/>
          </a:xfrm>
          <a:custGeom>
            <a:avLst/>
            <a:gdLst/>
            <a:ahLst/>
            <a:cxnLst/>
            <a:rect l="l" t="t" r="r" b="b"/>
            <a:pathLst>
              <a:path w="814878" h="674312">
                <a:moveTo>
                  <a:pt x="0" y="0"/>
                </a:moveTo>
                <a:lnTo>
                  <a:pt x="814878" y="0"/>
                </a:lnTo>
                <a:lnTo>
                  <a:pt x="814878" y="674311"/>
                </a:lnTo>
                <a:lnTo>
                  <a:pt x="0" y="67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5"/>
          <p:cNvSpPr txBox="1"/>
          <p:nvPr/>
        </p:nvSpPr>
        <p:spPr>
          <a:xfrm>
            <a:off x="1007918" y="4933605"/>
            <a:ext cx="11774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1차미팅</a:t>
            </a:r>
          </a:p>
        </p:txBody>
      </p:sp>
      <p:sp>
        <p:nvSpPr>
          <p:cNvPr id="35" name="Freeform 23"/>
          <p:cNvSpPr/>
          <p:nvPr/>
        </p:nvSpPr>
        <p:spPr>
          <a:xfrm>
            <a:off x="10390869" y="4542156"/>
            <a:ext cx="863119" cy="674312"/>
          </a:xfrm>
          <a:custGeom>
            <a:avLst/>
            <a:gdLst/>
            <a:ahLst/>
            <a:cxnLst/>
            <a:rect l="l" t="t" r="r" b="b"/>
            <a:pathLst>
              <a:path w="863119" h="674312">
                <a:moveTo>
                  <a:pt x="0" y="0"/>
                </a:moveTo>
                <a:lnTo>
                  <a:pt x="863119" y="0"/>
                </a:lnTo>
                <a:lnTo>
                  <a:pt x="863119" y="674312"/>
                </a:lnTo>
                <a:lnTo>
                  <a:pt x="0" y="674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7"/>
          <p:cNvSpPr txBox="1"/>
          <p:nvPr/>
        </p:nvSpPr>
        <p:spPr>
          <a:xfrm>
            <a:off x="10243269" y="5210810"/>
            <a:ext cx="1177369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비대면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회의</a:t>
            </a:r>
            <a:endParaRPr lang="en-US" sz="18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Freeform 24"/>
          <p:cNvSpPr/>
          <p:nvPr/>
        </p:nvSpPr>
        <p:spPr>
          <a:xfrm rot="2700000">
            <a:off x="1331147" y="5459720"/>
            <a:ext cx="579857" cy="801595"/>
          </a:xfrm>
          <a:custGeom>
            <a:avLst/>
            <a:gdLst/>
            <a:ahLst/>
            <a:cxnLst/>
            <a:rect l="l" t="t" r="r" b="b"/>
            <a:pathLst>
              <a:path w="579857" h="801595">
                <a:moveTo>
                  <a:pt x="0" y="0"/>
                </a:moveTo>
                <a:lnTo>
                  <a:pt x="579857" y="0"/>
                </a:lnTo>
                <a:lnTo>
                  <a:pt x="579857" y="801595"/>
                </a:lnTo>
                <a:lnTo>
                  <a:pt x="0" y="80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28"/>
          <p:cNvSpPr txBox="1"/>
          <p:nvPr/>
        </p:nvSpPr>
        <p:spPr>
          <a:xfrm>
            <a:off x="1032351" y="6143877"/>
            <a:ext cx="11774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2차미팅</a:t>
            </a:r>
          </a:p>
        </p:txBody>
      </p:sp>
      <p:sp>
        <p:nvSpPr>
          <p:cNvPr id="38" name="TextBox 26"/>
          <p:cNvSpPr txBox="1"/>
          <p:nvPr/>
        </p:nvSpPr>
        <p:spPr>
          <a:xfrm>
            <a:off x="12444509" y="3588962"/>
            <a:ext cx="4406394" cy="207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보고서</a:t>
            </a:r>
            <a:r>
              <a:rPr 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작성</a:t>
            </a:r>
            <a:endParaRPr lang="en-US" sz="24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취약점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보고서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작성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대응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전략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</a:t>
            </a: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개선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방안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문서화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06069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4631" y="791939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9401" y="7381825"/>
            <a:ext cx="6462077" cy="1566764"/>
            <a:chOff x="0" y="0"/>
            <a:chExt cx="1701946" cy="4126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01946" cy="412646"/>
            </a:xfrm>
            <a:custGeom>
              <a:avLst/>
              <a:gdLst/>
              <a:ahLst/>
              <a:cxnLst/>
              <a:rect l="l" t="t" r="r" b="b"/>
              <a:pathLst>
                <a:path w="1701946" h="412646">
                  <a:moveTo>
                    <a:pt x="0" y="0"/>
                  </a:moveTo>
                  <a:lnTo>
                    <a:pt x="1701946" y="0"/>
                  </a:lnTo>
                  <a:lnTo>
                    <a:pt x="1701946" y="412646"/>
                  </a:lnTo>
                  <a:lnTo>
                    <a:pt x="0" y="412646"/>
                  </a:lnTo>
                  <a:close/>
                </a:path>
              </a:pathLst>
            </a:custGeom>
            <a:solidFill>
              <a:srgbClr val="EFECE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01946" cy="460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86786"/>
              </p:ext>
            </p:extLst>
          </p:nvPr>
        </p:nvGraphicFramePr>
        <p:xfrm>
          <a:off x="903174" y="2436239"/>
          <a:ext cx="16356126" cy="5598865"/>
        </p:xfrm>
        <a:graphic>
          <a:graphicData uri="http://schemas.openxmlformats.org/drawingml/2006/table">
            <a:tbl>
              <a:tblPr/>
              <a:tblGrid>
                <a:gridCol w="152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6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5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6061"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FF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TUE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WED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THU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FRI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D8BBA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SAT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77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F5F9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23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C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24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25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26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27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28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BF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BF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3F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6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B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B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2F5F9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</a:t>
                      </a:r>
                      <a:endParaRPr lang="en-US" sz="14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2000" b="1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</a:t>
                      </a:r>
                      <a:endParaRPr lang="en-US" altLang="ko-KR" sz="14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7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2000" b="1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10</a:t>
                      </a:r>
                      <a:endParaRPr lang="en-US" altLang="ko-KR" sz="14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7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10723531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81969" y="1297675"/>
            <a:ext cx="192406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 행 일 정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38600" y="3484187"/>
            <a:ext cx="855995" cy="81319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663997" y="2369222"/>
            <a:ext cx="4073683" cy="65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2025.2.18 ~ 3.10 (3주)</a:t>
            </a:r>
          </a:p>
        </p:txBody>
      </p:sp>
      <p:sp>
        <p:nvSpPr>
          <p:cNvPr id="29" name="Freeform 22"/>
          <p:cNvSpPr/>
          <p:nvPr/>
        </p:nvSpPr>
        <p:spPr>
          <a:xfrm>
            <a:off x="1028700" y="4272620"/>
            <a:ext cx="814878" cy="674312"/>
          </a:xfrm>
          <a:custGeom>
            <a:avLst/>
            <a:gdLst/>
            <a:ahLst/>
            <a:cxnLst/>
            <a:rect l="l" t="t" r="r" b="b"/>
            <a:pathLst>
              <a:path w="814878" h="674312">
                <a:moveTo>
                  <a:pt x="0" y="0"/>
                </a:moveTo>
                <a:lnTo>
                  <a:pt x="814878" y="0"/>
                </a:lnTo>
                <a:lnTo>
                  <a:pt x="814878" y="674311"/>
                </a:lnTo>
                <a:lnTo>
                  <a:pt x="0" y="67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5"/>
          <p:cNvSpPr txBox="1"/>
          <p:nvPr/>
        </p:nvSpPr>
        <p:spPr>
          <a:xfrm>
            <a:off x="1007918" y="4933605"/>
            <a:ext cx="11774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1차미팅</a:t>
            </a:r>
          </a:p>
        </p:txBody>
      </p:sp>
      <p:sp>
        <p:nvSpPr>
          <p:cNvPr id="35" name="Freeform 23"/>
          <p:cNvSpPr/>
          <p:nvPr/>
        </p:nvSpPr>
        <p:spPr>
          <a:xfrm>
            <a:off x="10390869" y="4542156"/>
            <a:ext cx="863119" cy="674312"/>
          </a:xfrm>
          <a:custGeom>
            <a:avLst/>
            <a:gdLst/>
            <a:ahLst/>
            <a:cxnLst/>
            <a:rect l="l" t="t" r="r" b="b"/>
            <a:pathLst>
              <a:path w="863119" h="674312">
                <a:moveTo>
                  <a:pt x="0" y="0"/>
                </a:moveTo>
                <a:lnTo>
                  <a:pt x="863119" y="0"/>
                </a:lnTo>
                <a:lnTo>
                  <a:pt x="863119" y="674312"/>
                </a:lnTo>
                <a:lnTo>
                  <a:pt x="0" y="674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7"/>
          <p:cNvSpPr txBox="1"/>
          <p:nvPr/>
        </p:nvSpPr>
        <p:spPr>
          <a:xfrm>
            <a:off x="10243269" y="5210810"/>
            <a:ext cx="1177369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비대면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회의</a:t>
            </a:r>
            <a:endParaRPr lang="en-US" sz="18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Freeform 24"/>
          <p:cNvSpPr/>
          <p:nvPr/>
        </p:nvSpPr>
        <p:spPr>
          <a:xfrm rot="2700000">
            <a:off x="1331147" y="5459720"/>
            <a:ext cx="579857" cy="801595"/>
          </a:xfrm>
          <a:custGeom>
            <a:avLst/>
            <a:gdLst/>
            <a:ahLst/>
            <a:cxnLst/>
            <a:rect l="l" t="t" r="r" b="b"/>
            <a:pathLst>
              <a:path w="579857" h="801595">
                <a:moveTo>
                  <a:pt x="0" y="0"/>
                </a:moveTo>
                <a:lnTo>
                  <a:pt x="579857" y="0"/>
                </a:lnTo>
                <a:lnTo>
                  <a:pt x="579857" y="801595"/>
                </a:lnTo>
                <a:lnTo>
                  <a:pt x="0" y="80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28"/>
          <p:cNvSpPr txBox="1"/>
          <p:nvPr/>
        </p:nvSpPr>
        <p:spPr>
          <a:xfrm>
            <a:off x="1032351" y="6143877"/>
            <a:ext cx="11774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2차미팅</a:t>
            </a:r>
          </a:p>
        </p:txBody>
      </p:sp>
      <p:sp>
        <p:nvSpPr>
          <p:cNvPr id="38" name="TextBox 26"/>
          <p:cNvSpPr txBox="1"/>
          <p:nvPr/>
        </p:nvSpPr>
        <p:spPr>
          <a:xfrm>
            <a:off x="12444509" y="3588962"/>
            <a:ext cx="4406394" cy="207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보고서</a:t>
            </a:r>
            <a:r>
              <a:rPr 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작성</a:t>
            </a:r>
            <a:endParaRPr lang="en-US" sz="24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취약점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보고서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작성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대응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전략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</a:t>
            </a: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개선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방안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문서화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444509" y="6143877"/>
            <a:ext cx="4406394" cy="1573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PPT </a:t>
            </a: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제작</a:t>
            </a:r>
            <a:r>
              <a:rPr 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발표준비</a:t>
            </a:r>
            <a:endParaRPr lang="en-US" sz="24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발표자료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제작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시각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자료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구성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리허설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예상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질문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준비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4" name="Freeform 26"/>
          <p:cNvSpPr/>
          <p:nvPr/>
        </p:nvSpPr>
        <p:spPr>
          <a:xfrm>
            <a:off x="3962400" y="6930819"/>
            <a:ext cx="1083364" cy="1048155"/>
          </a:xfrm>
          <a:custGeom>
            <a:avLst/>
            <a:gdLst/>
            <a:ahLst/>
            <a:cxnLst/>
            <a:rect l="l" t="t" r="r" b="b"/>
            <a:pathLst>
              <a:path w="1083364" h="1048155">
                <a:moveTo>
                  <a:pt x="0" y="0"/>
                </a:moveTo>
                <a:lnTo>
                  <a:pt x="1083364" y="0"/>
                </a:lnTo>
                <a:lnTo>
                  <a:pt x="1083364" y="1048154"/>
                </a:lnTo>
                <a:lnTo>
                  <a:pt x="0" y="10481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4"/>
          <p:cNvSpPr txBox="1"/>
          <p:nvPr/>
        </p:nvSpPr>
        <p:spPr>
          <a:xfrm>
            <a:off x="4953000" y="7368155"/>
            <a:ext cx="443905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</a:t>
            </a:r>
            <a:endParaRPr lang="en-US" sz="18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9" name="Picture 2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486922" y="7032426"/>
            <a:ext cx="1018278" cy="10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4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4631" y="820514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731369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72033" y="4147260"/>
            <a:ext cx="7099318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0"/>
              </a:lnSpc>
            </a:pPr>
            <a:r>
              <a:rPr lang="en-US" sz="6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주제 선정 배경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558699" y="3239683"/>
            <a:ext cx="3491162" cy="561975"/>
            <a:chOff x="0" y="0"/>
            <a:chExt cx="4654883" cy="7493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025467" cy="749300"/>
              <a:chOff x="0" y="0"/>
              <a:chExt cx="2183304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18330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83304" h="406400">
                    <a:moveTo>
                      <a:pt x="1980104" y="0"/>
                    </a:moveTo>
                    <a:cubicBezTo>
                      <a:pt x="2092328" y="0"/>
                      <a:pt x="2183304" y="90976"/>
                      <a:pt x="2183304" y="203200"/>
                    </a:cubicBezTo>
                    <a:cubicBezTo>
                      <a:pt x="2183304" y="315424"/>
                      <a:pt x="2092328" y="406400"/>
                      <a:pt x="198010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218330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53175" y="3175"/>
              <a:ext cx="410170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i="1">
                  <a:solidFill>
                    <a:srgbClr val="FFFFFF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Chapter 01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19005" y="816405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5099" y="1345152"/>
            <a:ext cx="12660247" cy="805857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4443" y="2300981"/>
            <a:ext cx="6200438" cy="614691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839280" y="3064227"/>
            <a:ext cx="6939410" cy="4857443"/>
            <a:chOff x="0" y="0"/>
            <a:chExt cx="9252547" cy="6476591"/>
          </a:xfrm>
        </p:grpSpPr>
        <p:sp>
          <p:nvSpPr>
            <p:cNvPr id="21" name="TextBox 21"/>
            <p:cNvSpPr txBox="1"/>
            <p:nvPr/>
          </p:nvSpPr>
          <p:spPr>
            <a:xfrm>
              <a:off x="491873" y="-38100"/>
              <a:ext cx="6256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124건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00064"/>
              <a:ext cx="4918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89건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17546" y="995755"/>
              <a:ext cx="6256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153건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91873" y="1523772"/>
              <a:ext cx="6256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132건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06740" y="2241523"/>
              <a:ext cx="6256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134건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91873" y="2798930"/>
              <a:ext cx="6256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124건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743219" y="3315916"/>
              <a:ext cx="6256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192건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429522" y="3838418"/>
              <a:ext cx="6256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173건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163469" y="4571306"/>
              <a:ext cx="6256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320건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185511" y="5097914"/>
              <a:ext cx="6256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263건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64420" y="5595657"/>
              <a:ext cx="6256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504건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626874" y="6150486"/>
              <a:ext cx="625673" cy="32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  <a:spcBef>
                  <a:spcPct val="0"/>
                </a:spcBef>
              </a:pPr>
              <a:r>
                <a:rPr lang="en-US" sz="143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553건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731369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27279" y="1286944"/>
            <a:ext cx="5236121" cy="4942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2024년 하반기 사이버 위협 동향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844708" y="8320131"/>
            <a:ext cx="3023376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[자료제공: 한국인터넷진흥원]</a:t>
            </a:r>
          </a:p>
        </p:txBody>
      </p:sp>
      <p:grpSp>
        <p:nvGrpSpPr>
          <p:cNvPr id="36" name="Group 36"/>
          <p:cNvGrpSpPr/>
          <p:nvPr/>
        </p:nvGrpSpPr>
        <p:grpSpPr>
          <a:xfrm rot="-291722">
            <a:off x="1621151" y="5491192"/>
            <a:ext cx="8237197" cy="771545"/>
            <a:chOff x="0" y="0"/>
            <a:chExt cx="10982930" cy="1028726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0982930" cy="1028726"/>
              <a:chOff x="0" y="0"/>
              <a:chExt cx="2169468" cy="20320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169468" cy="203205"/>
              </a:xfrm>
              <a:custGeom>
                <a:avLst/>
                <a:gdLst/>
                <a:ahLst/>
                <a:cxnLst/>
                <a:rect l="l" t="t" r="r" b="b"/>
                <a:pathLst>
                  <a:path w="2169468" h="203205">
                    <a:moveTo>
                      <a:pt x="0" y="0"/>
                    </a:moveTo>
                    <a:lnTo>
                      <a:pt x="2169468" y="0"/>
                    </a:lnTo>
                    <a:lnTo>
                      <a:pt x="2169468" y="203205"/>
                    </a:lnTo>
                    <a:lnTo>
                      <a:pt x="0" y="203205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2169468" cy="2508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172631" y="97775"/>
              <a:ext cx="8474075" cy="764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b="1" dirty="0" err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전년</a:t>
              </a:r>
              <a:r>
                <a:rPr lang="en-US" sz="3499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3499" b="1" dirty="0" err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대비</a:t>
              </a:r>
              <a:r>
                <a:rPr lang="en-US" sz="3499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3499" b="1" dirty="0" err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사고신고건수</a:t>
              </a:r>
              <a:r>
                <a:rPr lang="en-US" sz="3499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61% </a:t>
              </a:r>
              <a:r>
                <a:rPr lang="en-US" sz="3499" b="1" dirty="0" err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급증</a:t>
              </a:r>
              <a:endParaRPr lang="en-US" sz="3499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3299256" y="6735185"/>
            <a:ext cx="2379495" cy="5257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 dirty="0" err="1">
                <a:solidFill>
                  <a:srgbClr val="FFE5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서버해킹</a:t>
            </a:r>
            <a:r>
              <a:rPr lang="en-US" sz="2899" b="1" dirty="0">
                <a:solidFill>
                  <a:srgbClr val="FFE5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56%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-228412" y="820514"/>
            <a:ext cx="19126012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4468" y="2531705"/>
            <a:ext cx="5551114" cy="5509791"/>
          </a:xfrm>
          <a:custGeom>
            <a:avLst/>
            <a:gdLst/>
            <a:ahLst/>
            <a:cxnLst/>
            <a:rect l="l" t="t" r="r" b="b"/>
            <a:pathLst>
              <a:path w="5551114" h="5509791">
                <a:moveTo>
                  <a:pt x="0" y="0"/>
                </a:moveTo>
                <a:lnTo>
                  <a:pt x="5551114" y="0"/>
                </a:lnTo>
                <a:lnTo>
                  <a:pt x="5551114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296212" y="2531705"/>
            <a:ext cx="5679904" cy="5532849"/>
          </a:xfrm>
          <a:custGeom>
            <a:avLst/>
            <a:gdLst/>
            <a:ahLst/>
            <a:cxnLst/>
            <a:rect l="l" t="t" r="r" b="b"/>
            <a:pathLst>
              <a:path w="5679904" h="5532849">
                <a:moveTo>
                  <a:pt x="0" y="0"/>
                </a:moveTo>
                <a:lnTo>
                  <a:pt x="5679904" y="0"/>
                </a:lnTo>
                <a:lnTo>
                  <a:pt x="5679904" y="5532849"/>
                </a:lnTo>
                <a:lnTo>
                  <a:pt x="0" y="5532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7002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377695" y="2531705"/>
            <a:ext cx="5551114" cy="5532849"/>
          </a:xfrm>
          <a:custGeom>
            <a:avLst/>
            <a:gdLst/>
            <a:ahLst/>
            <a:cxnLst/>
            <a:rect l="l" t="t" r="r" b="b"/>
            <a:pathLst>
              <a:path w="5551114" h="5532849">
                <a:moveTo>
                  <a:pt x="0" y="0"/>
                </a:moveTo>
                <a:lnTo>
                  <a:pt x="5551114" y="0"/>
                </a:lnTo>
                <a:lnTo>
                  <a:pt x="5551114" y="5532849"/>
                </a:lnTo>
                <a:lnTo>
                  <a:pt x="0" y="5532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949" b="-4667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731369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72400" y="1411189"/>
            <a:ext cx="3404546" cy="4938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사이버해킹 피해사례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517129" y="2746224"/>
            <a:ext cx="5146742" cy="5103812"/>
            <a:chOff x="0" y="0"/>
            <a:chExt cx="1355521" cy="13442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55521" cy="1344214"/>
            </a:xfrm>
            <a:custGeom>
              <a:avLst/>
              <a:gdLst/>
              <a:ahLst/>
              <a:cxnLst/>
              <a:rect l="l" t="t" r="r" b="b"/>
              <a:pathLst>
                <a:path w="1355521" h="1344214">
                  <a:moveTo>
                    <a:pt x="76716" y="0"/>
                  </a:moveTo>
                  <a:lnTo>
                    <a:pt x="1278805" y="0"/>
                  </a:lnTo>
                  <a:cubicBezTo>
                    <a:pt x="1321174" y="0"/>
                    <a:pt x="1355521" y="34347"/>
                    <a:pt x="1355521" y="76716"/>
                  </a:cubicBezTo>
                  <a:lnTo>
                    <a:pt x="1355521" y="1267498"/>
                  </a:lnTo>
                  <a:cubicBezTo>
                    <a:pt x="1355521" y="1309867"/>
                    <a:pt x="1321174" y="1344214"/>
                    <a:pt x="1278805" y="1344214"/>
                  </a:cubicBezTo>
                  <a:lnTo>
                    <a:pt x="76716" y="1344214"/>
                  </a:lnTo>
                  <a:cubicBezTo>
                    <a:pt x="34347" y="1344214"/>
                    <a:pt x="0" y="1309867"/>
                    <a:pt x="0" y="1267498"/>
                  </a:cubicBezTo>
                  <a:lnTo>
                    <a:pt x="0" y="76716"/>
                  </a:lnTo>
                  <a:cubicBezTo>
                    <a:pt x="0" y="34347"/>
                    <a:pt x="34347" y="0"/>
                    <a:pt x="76716" y="0"/>
                  </a:cubicBezTo>
                  <a:close/>
                </a:path>
              </a:pathLst>
            </a:custGeom>
            <a:solidFill>
              <a:srgbClr val="FFFFFF">
                <a:alpha val="8862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55521" cy="1391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58092" y="3523105"/>
            <a:ext cx="4264817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핫 토픽 계정 탈취사건</a:t>
            </a:r>
          </a:p>
          <a:p>
            <a:pPr algn="l">
              <a:lnSpc>
                <a:spcPts val="2659"/>
              </a:lnSpc>
            </a:pPr>
            <a:endParaRPr lang="en-US" sz="23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2023년 8월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취약점 유형: 인증 실패(A07)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피해 : 고객 개인 정보 및 계정 탈취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원인 : 다른 서비스에서 유출된 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자격 증명 재사용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570629" y="2734694"/>
            <a:ext cx="5146742" cy="5115341"/>
            <a:chOff x="0" y="0"/>
            <a:chExt cx="1355521" cy="13472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55521" cy="1347250"/>
            </a:xfrm>
            <a:custGeom>
              <a:avLst/>
              <a:gdLst/>
              <a:ahLst/>
              <a:cxnLst/>
              <a:rect l="l" t="t" r="r" b="b"/>
              <a:pathLst>
                <a:path w="1355521" h="1347250">
                  <a:moveTo>
                    <a:pt x="76716" y="0"/>
                  </a:moveTo>
                  <a:lnTo>
                    <a:pt x="1278805" y="0"/>
                  </a:lnTo>
                  <a:cubicBezTo>
                    <a:pt x="1321174" y="0"/>
                    <a:pt x="1355521" y="34347"/>
                    <a:pt x="1355521" y="76716"/>
                  </a:cubicBezTo>
                  <a:lnTo>
                    <a:pt x="1355521" y="1270534"/>
                  </a:lnTo>
                  <a:cubicBezTo>
                    <a:pt x="1355521" y="1312903"/>
                    <a:pt x="1321174" y="1347250"/>
                    <a:pt x="1278805" y="1347250"/>
                  </a:cubicBezTo>
                  <a:lnTo>
                    <a:pt x="76716" y="1347250"/>
                  </a:lnTo>
                  <a:cubicBezTo>
                    <a:pt x="34347" y="1347250"/>
                    <a:pt x="0" y="1312903"/>
                    <a:pt x="0" y="1270534"/>
                  </a:cubicBezTo>
                  <a:lnTo>
                    <a:pt x="0" y="76716"/>
                  </a:lnTo>
                  <a:cubicBezTo>
                    <a:pt x="0" y="34347"/>
                    <a:pt x="34347" y="0"/>
                    <a:pt x="76716" y="0"/>
                  </a:cubicBezTo>
                  <a:close/>
                </a:path>
              </a:pathLst>
            </a:custGeom>
            <a:solidFill>
              <a:srgbClr val="FFFFFF">
                <a:alpha val="8862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355521" cy="1394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045485" y="3399280"/>
            <a:ext cx="4122047" cy="301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프로스펙트 메디컬 홀딩스 </a:t>
            </a:r>
          </a:p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랜섬웨어 공격</a:t>
            </a:r>
          </a:p>
          <a:p>
            <a:pPr algn="l">
              <a:lnSpc>
                <a:spcPts val="2659"/>
              </a:lnSpc>
            </a:pPr>
            <a:endParaRPr lang="en-US" sz="23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2023년 8월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취약점 유형: 다양한 취약점 복합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피해 : 여러 병원 시스템 마비, 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외래환자 시설 폐쇄</a:t>
            </a:r>
          </a:p>
          <a:p>
            <a:pPr marL="453388" lvl="1" indent="-226694" algn="l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대응 : 수동 정보 처리로 전환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596479" y="2746224"/>
            <a:ext cx="5146742" cy="5103812"/>
            <a:chOff x="0" y="0"/>
            <a:chExt cx="1355521" cy="134421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55521" cy="1344214"/>
            </a:xfrm>
            <a:custGeom>
              <a:avLst/>
              <a:gdLst/>
              <a:ahLst/>
              <a:cxnLst/>
              <a:rect l="l" t="t" r="r" b="b"/>
              <a:pathLst>
                <a:path w="1355521" h="1344214">
                  <a:moveTo>
                    <a:pt x="76716" y="0"/>
                  </a:moveTo>
                  <a:lnTo>
                    <a:pt x="1278805" y="0"/>
                  </a:lnTo>
                  <a:cubicBezTo>
                    <a:pt x="1321174" y="0"/>
                    <a:pt x="1355521" y="34347"/>
                    <a:pt x="1355521" y="76716"/>
                  </a:cubicBezTo>
                  <a:lnTo>
                    <a:pt x="1355521" y="1267498"/>
                  </a:lnTo>
                  <a:cubicBezTo>
                    <a:pt x="1355521" y="1309867"/>
                    <a:pt x="1321174" y="1344214"/>
                    <a:pt x="1278805" y="1344214"/>
                  </a:cubicBezTo>
                  <a:lnTo>
                    <a:pt x="76716" y="1344214"/>
                  </a:lnTo>
                  <a:cubicBezTo>
                    <a:pt x="34347" y="1344214"/>
                    <a:pt x="0" y="1309867"/>
                    <a:pt x="0" y="1267498"/>
                  </a:cubicBezTo>
                  <a:lnTo>
                    <a:pt x="0" y="76716"/>
                  </a:lnTo>
                  <a:cubicBezTo>
                    <a:pt x="0" y="34347"/>
                    <a:pt x="34347" y="0"/>
                    <a:pt x="76716" y="0"/>
                  </a:cubicBezTo>
                  <a:close/>
                </a:path>
              </a:pathLst>
            </a:custGeom>
            <a:solidFill>
              <a:srgbClr val="FFFFFF">
                <a:alpha val="8862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355521" cy="1391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000303" y="3523105"/>
            <a:ext cx="4396245" cy="297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수자원공사 등 주요 인프라 공격</a:t>
            </a:r>
          </a:p>
          <a:p>
            <a:pPr algn="l">
              <a:lnSpc>
                <a:spcPts val="2659"/>
              </a:lnSpc>
            </a:pPr>
            <a:endParaRPr lang="en-US" sz="23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2023년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취약점 유형: 인증 우회,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      접근 제어 결함(A01)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 : 주요 인프라 시스템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방어책 : 네트워크 분리,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   제로 트러스트 사용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56826" y="812096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749334" y="810071"/>
            <a:ext cx="19231518" cy="9476929"/>
          </a:xfrm>
          <a:custGeom>
            <a:avLst/>
            <a:gdLst/>
            <a:ahLst/>
            <a:cxnLst/>
            <a:rect l="l" t="t" r="r" b="b"/>
            <a:pathLst>
              <a:path w="19231518" h="9476929">
                <a:moveTo>
                  <a:pt x="0" y="0"/>
                </a:moveTo>
                <a:lnTo>
                  <a:pt x="19231518" y="0"/>
                </a:lnTo>
                <a:lnTo>
                  <a:pt x="19231518" y="9476929"/>
                </a:lnTo>
                <a:lnTo>
                  <a:pt x="0" y="94769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420" b="-14034"/>
            </a:stretch>
          </a:blipFill>
        </p:spPr>
      </p:sp>
      <p:sp>
        <p:nvSpPr>
          <p:cNvPr id="19" name="AutoShape 19"/>
          <p:cNvSpPr/>
          <p:nvPr/>
        </p:nvSpPr>
        <p:spPr>
          <a:xfrm>
            <a:off x="509164" y="1556552"/>
            <a:ext cx="1723405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509164" y="2794505"/>
            <a:ext cx="1723405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9006180" y="3424429"/>
            <a:ext cx="0" cy="6131577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1255446" y="3565083"/>
            <a:ext cx="7021006" cy="5881712"/>
            <a:chOff x="0" y="0"/>
            <a:chExt cx="9361341" cy="7842282"/>
          </a:xfrm>
        </p:grpSpPr>
        <p:sp>
          <p:nvSpPr>
            <p:cNvPr id="23" name="Freeform 23"/>
            <p:cNvSpPr/>
            <p:nvPr/>
          </p:nvSpPr>
          <p:spPr>
            <a:xfrm>
              <a:off x="871238" y="0"/>
              <a:ext cx="6990806" cy="6326680"/>
            </a:xfrm>
            <a:custGeom>
              <a:avLst/>
              <a:gdLst/>
              <a:ahLst/>
              <a:cxnLst/>
              <a:rect l="l" t="t" r="r" b="b"/>
              <a:pathLst>
                <a:path w="6990806" h="6326680">
                  <a:moveTo>
                    <a:pt x="0" y="0"/>
                  </a:moveTo>
                  <a:lnTo>
                    <a:pt x="6990806" y="0"/>
                  </a:lnTo>
                  <a:lnTo>
                    <a:pt x="6990806" y="6326680"/>
                  </a:lnTo>
                  <a:lnTo>
                    <a:pt x="0" y="6326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0" y="6504480"/>
              <a:ext cx="9361341" cy="1337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72"/>
                </a:lnSpc>
              </a:pPr>
              <a:r>
                <a:rPr lang="en-US" sz="2122">
                  <a:solidFill>
                    <a:srgbClr val="000000"/>
                  </a:solidFill>
                  <a:latin typeface="TDTD평명조"/>
                  <a:ea typeface="TDTD평명조"/>
                  <a:cs typeface="TDTD평명조"/>
                  <a:sym typeface="TDTD평명조"/>
                </a:rPr>
                <a:t>세계교회협의회 홈페이지 캡쳐</a:t>
              </a:r>
            </a:p>
            <a:p>
              <a:pPr algn="l">
                <a:lnSpc>
                  <a:spcPts val="2272"/>
                </a:lnSpc>
              </a:pPr>
              <a:r>
                <a:rPr lang="en-US" sz="1622">
                  <a:solidFill>
                    <a:srgbClr val="000000"/>
                  </a:solidFill>
                  <a:latin typeface="TDTD평명조"/>
                  <a:ea typeface="TDTD평명조"/>
                  <a:cs typeface="TDTD평명조"/>
                  <a:sym typeface="TDTD평명조"/>
                </a:rPr>
                <a:t>세계교회협의회가 지난 26일 랜섬웨어 공격을 받아 홈페이지 접속이 차단됐다.</a:t>
              </a:r>
            </a:p>
            <a:p>
              <a:pPr algn="l">
                <a:lnSpc>
                  <a:spcPts val="2972"/>
                </a:lnSpc>
                <a:spcBef>
                  <a:spcPct val="0"/>
                </a:spcBef>
              </a:pPr>
              <a:endParaRPr lang="en-US" sz="1622">
                <a:solidFill>
                  <a:srgbClr val="000000"/>
                </a:solidFill>
                <a:latin typeface="TDTD평명조"/>
                <a:ea typeface="TDTD평명조"/>
                <a:cs typeface="TDTD평명조"/>
                <a:sym typeface="TDTD평명조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731369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9164" y="1028700"/>
            <a:ext cx="9753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DTD평명조"/>
                <a:ea typeface="TDTD평명조"/>
                <a:cs typeface="TDTD평명조"/>
                <a:sym typeface="TDTD평명조"/>
              </a:rPr>
              <a:t>국민일보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39623" y="1028700"/>
            <a:ext cx="3571214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DTD평명조"/>
                <a:ea typeface="TDTD평명조"/>
                <a:cs typeface="TDTD평명조"/>
                <a:sym typeface="TDTD평명조"/>
              </a:rPr>
              <a:t>웹 애플리케이션 해킹 피해 사례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148881" y="1066800"/>
            <a:ext cx="304386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DTD평명조"/>
                <a:ea typeface="TDTD평명조"/>
                <a:cs typeface="TDTD평명조"/>
                <a:sym typeface="TDTD평명조"/>
              </a:rPr>
              <a:t>작성일자 : 2023-12-31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5446" y="1637047"/>
            <a:ext cx="16714521" cy="97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TDTD평명조"/>
                <a:ea typeface="TDTD평명조"/>
                <a:cs typeface="TDTD평명조"/>
                <a:sym typeface="TDTD평명조"/>
              </a:rPr>
              <a:t>“보안 취약한 교회ㆍ종교단체 해킹 표적 되기 쉽다”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60022" y="3389817"/>
            <a:ext cx="7495991" cy="60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632">
                <a:solidFill>
                  <a:srgbClr val="000000"/>
                </a:solidFill>
                <a:latin typeface="TDTD평명조"/>
                <a:ea typeface="TDTD평명조"/>
                <a:cs typeface="TDTD평명조"/>
                <a:sym typeface="TDTD평명조"/>
              </a:rPr>
              <a:t>세계교회협의회(총무 제리 필레이)가 랜섬웨어 공격을 당해 홈페이지를 비롯해 각종 문서와 전 세계 교회에 대한 정보 등을 담은 데이터베이스 접근이 마비되면서 각국 교회들을 타깃으로 한 사이버 공격 주의보가 발령됐다.</a:t>
            </a:r>
          </a:p>
          <a:p>
            <a:pPr algn="l">
              <a:lnSpc>
                <a:spcPts val="3685"/>
              </a:lnSpc>
            </a:pPr>
            <a:endParaRPr lang="en-US" sz="2632">
              <a:solidFill>
                <a:srgbClr val="000000"/>
              </a:solidFill>
              <a:latin typeface="TDTD평명조"/>
              <a:ea typeface="TDTD평명조"/>
              <a:cs typeface="TDTD평명조"/>
              <a:sym typeface="TDTD평명조"/>
            </a:endParaRPr>
          </a:p>
          <a:p>
            <a:pPr algn="l">
              <a:lnSpc>
                <a:spcPts val="3685"/>
              </a:lnSpc>
            </a:pPr>
            <a:r>
              <a:rPr lang="en-US" sz="2632">
                <a:solidFill>
                  <a:srgbClr val="000000"/>
                </a:solidFill>
                <a:latin typeface="TDTD평명조"/>
                <a:ea typeface="TDTD평명조"/>
                <a:cs typeface="TDTD평명조"/>
                <a:sym typeface="TDTD평명조"/>
              </a:rPr>
              <a:t>교회를 향한 해커들의 공격은 이번이 처음이 아니다. 지난해 5월 서울 한성교회(도원욱 목사)는 유튜브 채널 ‘한성교회 Happy People’을 해킹당했다. 2021년에는 다크웹에 서울의 한 대형교회 교인 이름과 주소, 전화번호 등 개인정보를 판매한다는 글이 올라왔던 일도 있다.</a:t>
            </a:r>
          </a:p>
          <a:p>
            <a:pPr algn="l">
              <a:lnSpc>
                <a:spcPts val="3685"/>
              </a:lnSpc>
              <a:spcBef>
                <a:spcPct val="0"/>
              </a:spcBef>
            </a:pPr>
            <a:endParaRPr lang="en-US" sz="2632">
              <a:solidFill>
                <a:srgbClr val="000000"/>
              </a:solidFill>
              <a:latin typeface="TDTD평명조"/>
              <a:ea typeface="TDTD평명조"/>
              <a:cs typeface="TDTD평명조"/>
              <a:sym typeface="TDTD평명조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2228058" cy="517802"/>
            <a:chOff x="0" y="0"/>
            <a:chExt cx="2970744" cy="69040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557569" cy="690403"/>
              <a:chOff x="0" y="0"/>
              <a:chExt cx="812800" cy="2194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2194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19411">
                    <a:moveTo>
                      <a:pt x="64577" y="0"/>
                    </a:moveTo>
                    <a:lnTo>
                      <a:pt x="748223" y="0"/>
                    </a:lnTo>
                    <a:cubicBezTo>
                      <a:pt x="783888" y="0"/>
                      <a:pt x="812800" y="28912"/>
                      <a:pt x="812800" y="64577"/>
                    </a:cubicBezTo>
                    <a:lnTo>
                      <a:pt x="812800" y="154834"/>
                    </a:lnTo>
                    <a:cubicBezTo>
                      <a:pt x="812800" y="190499"/>
                      <a:pt x="783888" y="219411"/>
                      <a:pt x="748223" y="219411"/>
                    </a:cubicBezTo>
                    <a:lnTo>
                      <a:pt x="64577" y="219411"/>
                    </a:lnTo>
                    <a:cubicBezTo>
                      <a:pt x="28912" y="219411"/>
                      <a:pt x="0" y="190499"/>
                      <a:pt x="0" y="154834"/>
                    </a:cubicBezTo>
                    <a:lnTo>
                      <a:pt x="0" y="64577"/>
                    </a:lnTo>
                    <a:cubicBezTo>
                      <a:pt x="0" y="28912"/>
                      <a:pt x="28912" y="0"/>
                      <a:pt x="64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2670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73382" y="2342"/>
              <a:ext cx="2697362" cy="484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i="1" u="none" strike="noStrike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chapter 01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38219" y="387519"/>
            <a:ext cx="1918177" cy="517802"/>
            <a:chOff x="0" y="0"/>
            <a:chExt cx="812800" cy="21941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991509" y="804004"/>
            <a:ext cx="20271018" cy="8743911"/>
            <a:chOff x="0" y="0"/>
            <a:chExt cx="5338869" cy="23029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464400" y="1466278"/>
            <a:ext cx="2355999" cy="4863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82610" y="2448091"/>
            <a:ext cx="5957790" cy="66673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53388" lvl="1" indent="-226694" algn="l">
              <a:lnSpc>
                <a:spcPts val="3484"/>
              </a:lnSpc>
              <a:buFont typeface="Arial"/>
              <a:buChar char="•"/>
              <a:defRPr/>
            </a:pP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프로젝트명 : </a:t>
            </a: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3484"/>
              </a:lnSpc>
              <a:defRPr/>
            </a:pP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AWS EC2 기반 웹사이트 보안 진단 및 강화</a:t>
            </a: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3484"/>
              </a:lnSpc>
              <a:defRPr/>
            </a:pP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3388" lvl="1" indent="-226694" algn="l">
              <a:lnSpc>
                <a:spcPts val="3484"/>
              </a:lnSpc>
              <a:buFont typeface="Arial"/>
              <a:buChar char="•"/>
              <a:defRPr/>
            </a:pP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 기간 :</a:t>
            </a: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3484"/>
              </a:lnSpc>
              <a:defRPr/>
            </a:pP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</a:t>
            </a: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</a:t>
            </a: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2025.02.24 ~ 03.05</a:t>
            </a: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3484"/>
              </a:lnSpc>
              <a:defRPr/>
            </a:pP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3388" lvl="1" indent="-226694" algn="l">
              <a:lnSpc>
                <a:spcPts val="3484"/>
              </a:lnSpc>
              <a:buFont typeface="Arial"/>
              <a:buChar char="•"/>
              <a:defRPr/>
            </a:pP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목표</a:t>
            </a: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3484"/>
              </a:lnSpc>
              <a:defRPr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교회</a:t>
            </a: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사이트 보안 취약점 진단 </a:t>
            </a: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3484"/>
              </a:lnSpc>
              <a:defRPr/>
            </a:pP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- AWS 보안 서비스 적용</a:t>
            </a: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3484"/>
              </a:lnSpc>
              <a:defRPr/>
            </a:pP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- 실질적인 보안 위협 대응 및 보호 체계 구축</a:t>
            </a: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3484"/>
              </a:lnSpc>
              <a:defRPr/>
            </a:pP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3388" lvl="1" indent="-226694" algn="l">
              <a:lnSpc>
                <a:spcPts val="3484"/>
              </a:lnSpc>
              <a:buFont typeface="Arial"/>
              <a:buChar char="•"/>
              <a:defRPr/>
            </a:pP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3484"/>
              </a:lnSpc>
              <a:defRPr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</a:t>
            </a: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웹사이트 보안 강화</a:t>
            </a: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3484"/>
              </a:lnSpc>
              <a:defRPr/>
            </a:pP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- AWS 보안 서비스 최적 활용</a:t>
            </a: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3484"/>
              </a:lnSpc>
              <a:defRPr/>
            </a:pP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- 보안 모니터링 체계 구축</a:t>
            </a:r>
            <a:endParaRPr lang="en-US" sz="2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609850"/>
            <a:ext cx="11991975" cy="5581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91509" y="804004"/>
            <a:ext cx="20271018" cy="8743911"/>
            <a:chOff x="0" y="0"/>
            <a:chExt cx="5338869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638840" y="408325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02</a:t>
            </a:r>
          </a:p>
        </p:txBody>
      </p:sp>
      <p:sp>
        <p:nvSpPr>
          <p:cNvPr id="18" name="Freeform 18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72033" y="4147260"/>
            <a:ext cx="7099318" cy="104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0"/>
              </a:lnSpc>
            </a:pPr>
            <a:r>
              <a:rPr lang="en-US" sz="6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웹 취약점 진단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558699" y="3239683"/>
            <a:ext cx="3491162" cy="561975"/>
            <a:chOff x="0" y="0"/>
            <a:chExt cx="4654883" cy="7493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025467" cy="749300"/>
              <a:chOff x="0" y="0"/>
              <a:chExt cx="2183304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18330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83304" h="406400">
                    <a:moveTo>
                      <a:pt x="1980104" y="0"/>
                    </a:moveTo>
                    <a:cubicBezTo>
                      <a:pt x="2092328" y="0"/>
                      <a:pt x="2183304" y="90976"/>
                      <a:pt x="2183304" y="203200"/>
                    </a:cubicBezTo>
                    <a:cubicBezTo>
                      <a:pt x="2183304" y="315424"/>
                      <a:pt x="2092328" y="406400"/>
                      <a:pt x="198010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218330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53175" y="3175"/>
              <a:ext cx="410170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i="1">
                  <a:solidFill>
                    <a:srgbClr val="FFFFFF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Chapter 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329"/>
            <a:ext cx="11279412" cy="220302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2" y="0"/>
            <a:ext cx="17001196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-0.22423 L -0.00834 -1.1279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4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74573" y="397044"/>
            <a:ext cx="1918177" cy="508277"/>
            <a:chOff x="0" y="0"/>
            <a:chExt cx="812800" cy="2153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5375"/>
            </a:xfrm>
            <a:custGeom>
              <a:avLst/>
              <a:gdLst/>
              <a:ahLst/>
              <a:cxnLst/>
              <a:rect l="l" t="t" r="r" b="b"/>
              <a:pathLst>
                <a:path w="812800" h="215375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0798"/>
                  </a:lnTo>
                  <a:cubicBezTo>
                    <a:pt x="812800" y="167925"/>
                    <a:pt x="805996" y="184350"/>
                    <a:pt x="793886" y="196461"/>
                  </a:cubicBezTo>
                  <a:cubicBezTo>
                    <a:pt x="781775" y="208571"/>
                    <a:pt x="765350" y="215375"/>
                    <a:pt x="748223" y="215375"/>
                  </a:cubicBezTo>
                  <a:lnTo>
                    <a:pt x="64577" y="215375"/>
                  </a:lnTo>
                  <a:cubicBezTo>
                    <a:pt x="28912" y="215375"/>
                    <a:pt x="0" y="186463"/>
                    <a:pt x="0" y="150798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3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88569" y="1231736"/>
            <a:ext cx="8027906" cy="3550940"/>
            <a:chOff x="0" y="0"/>
            <a:chExt cx="1510493" cy="6681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10493" cy="668128"/>
            </a:xfrm>
            <a:custGeom>
              <a:avLst/>
              <a:gdLst/>
              <a:ahLst/>
              <a:cxnLst/>
              <a:rect l="l" t="t" r="r" b="b"/>
              <a:pathLst>
                <a:path w="1510493" h="668128">
                  <a:moveTo>
                    <a:pt x="15430" y="0"/>
                  </a:moveTo>
                  <a:lnTo>
                    <a:pt x="1495063" y="0"/>
                  </a:lnTo>
                  <a:cubicBezTo>
                    <a:pt x="1503585" y="0"/>
                    <a:pt x="1510493" y="6908"/>
                    <a:pt x="1510493" y="15430"/>
                  </a:cubicBezTo>
                  <a:lnTo>
                    <a:pt x="1510493" y="652698"/>
                  </a:lnTo>
                  <a:cubicBezTo>
                    <a:pt x="1510493" y="661220"/>
                    <a:pt x="1503585" y="668128"/>
                    <a:pt x="1495063" y="668128"/>
                  </a:cubicBezTo>
                  <a:lnTo>
                    <a:pt x="15430" y="668128"/>
                  </a:lnTo>
                  <a:cubicBezTo>
                    <a:pt x="11338" y="668128"/>
                    <a:pt x="7413" y="666503"/>
                    <a:pt x="4519" y="663609"/>
                  </a:cubicBezTo>
                  <a:cubicBezTo>
                    <a:pt x="1626" y="660715"/>
                    <a:pt x="0" y="656791"/>
                    <a:pt x="0" y="652698"/>
                  </a:cubicBezTo>
                  <a:lnTo>
                    <a:pt x="0" y="15430"/>
                  </a:lnTo>
                  <a:cubicBezTo>
                    <a:pt x="0" y="6908"/>
                    <a:pt x="6908" y="0"/>
                    <a:pt x="1543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510493" cy="715753"/>
            </a:xfrm>
            <a:prstGeom prst="rect">
              <a:avLst/>
            </a:prstGeom>
          </p:spPr>
          <p:txBody>
            <a:bodyPr lIns="66820" tIns="66820" rIns="66820" bIns="668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320260" y="771545"/>
            <a:ext cx="20593121" cy="8743911"/>
            <a:chOff x="0" y="0"/>
            <a:chExt cx="5423703" cy="23029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23703" cy="2302923"/>
            </a:xfrm>
            <a:custGeom>
              <a:avLst/>
              <a:gdLst/>
              <a:ahLst/>
              <a:cxnLst/>
              <a:rect l="l" t="t" r="r" b="b"/>
              <a:pathLst>
                <a:path w="5423703" h="2302923">
                  <a:moveTo>
                    <a:pt x="13534" y="0"/>
                  </a:moveTo>
                  <a:lnTo>
                    <a:pt x="5410169" y="0"/>
                  </a:lnTo>
                  <a:cubicBezTo>
                    <a:pt x="5417643" y="0"/>
                    <a:pt x="5423703" y="6059"/>
                    <a:pt x="5423703" y="13534"/>
                  </a:cubicBezTo>
                  <a:lnTo>
                    <a:pt x="5423703" y="2289389"/>
                  </a:lnTo>
                  <a:cubicBezTo>
                    <a:pt x="5423703" y="2292978"/>
                    <a:pt x="5422277" y="2296421"/>
                    <a:pt x="5419739" y="2298959"/>
                  </a:cubicBezTo>
                  <a:cubicBezTo>
                    <a:pt x="5417200" y="2301497"/>
                    <a:pt x="5413758" y="2302923"/>
                    <a:pt x="5410169" y="2302923"/>
                  </a:cubicBezTo>
                  <a:lnTo>
                    <a:pt x="13534" y="2302923"/>
                  </a:lnTo>
                  <a:cubicBezTo>
                    <a:pt x="9945" y="2302923"/>
                    <a:pt x="6502" y="2301497"/>
                    <a:pt x="3964" y="2298959"/>
                  </a:cubicBezTo>
                  <a:cubicBezTo>
                    <a:pt x="1426" y="2296421"/>
                    <a:pt x="0" y="2292978"/>
                    <a:pt x="0" y="2289389"/>
                  </a:cubicBezTo>
                  <a:lnTo>
                    <a:pt x="0" y="13534"/>
                  </a:lnTo>
                  <a:cubicBezTo>
                    <a:pt x="0" y="9945"/>
                    <a:pt x="1426" y="6502"/>
                    <a:pt x="3964" y="3964"/>
                  </a:cubicBezTo>
                  <a:cubicBezTo>
                    <a:pt x="6502" y="1426"/>
                    <a:pt x="9945" y="0"/>
                    <a:pt x="13534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4237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633825" y="1181100"/>
            <a:ext cx="8104106" cy="3601577"/>
            <a:chOff x="0" y="0"/>
            <a:chExt cx="10805474" cy="4802103"/>
          </a:xfrm>
        </p:grpSpPr>
        <p:grpSp>
          <p:nvGrpSpPr>
            <p:cNvPr id="22" name="Group 22"/>
            <p:cNvGrpSpPr/>
            <p:nvPr/>
          </p:nvGrpSpPr>
          <p:grpSpPr>
            <a:xfrm>
              <a:off x="101600" y="67515"/>
              <a:ext cx="10703874" cy="4734587"/>
              <a:chOff x="0" y="0"/>
              <a:chExt cx="1510493" cy="66812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510493" cy="668128"/>
              </a:xfrm>
              <a:custGeom>
                <a:avLst/>
                <a:gdLst/>
                <a:ahLst/>
                <a:cxnLst/>
                <a:rect l="l" t="t" r="r" b="b"/>
                <a:pathLst>
                  <a:path w="1510493" h="668128">
                    <a:moveTo>
                      <a:pt x="15430" y="0"/>
                    </a:moveTo>
                    <a:lnTo>
                      <a:pt x="1495063" y="0"/>
                    </a:lnTo>
                    <a:cubicBezTo>
                      <a:pt x="1503585" y="0"/>
                      <a:pt x="1510493" y="6908"/>
                      <a:pt x="1510493" y="15430"/>
                    </a:cubicBezTo>
                    <a:lnTo>
                      <a:pt x="1510493" y="652698"/>
                    </a:lnTo>
                    <a:cubicBezTo>
                      <a:pt x="1510493" y="661220"/>
                      <a:pt x="1503585" y="668128"/>
                      <a:pt x="1495063" y="668128"/>
                    </a:cubicBezTo>
                    <a:lnTo>
                      <a:pt x="15430" y="668128"/>
                    </a:lnTo>
                    <a:cubicBezTo>
                      <a:pt x="11338" y="668128"/>
                      <a:pt x="7413" y="666503"/>
                      <a:pt x="4519" y="663609"/>
                    </a:cubicBezTo>
                    <a:cubicBezTo>
                      <a:pt x="1626" y="660715"/>
                      <a:pt x="0" y="656791"/>
                      <a:pt x="0" y="652698"/>
                    </a:cubicBezTo>
                    <a:lnTo>
                      <a:pt x="0" y="15430"/>
                    </a:lnTo>
                    <a:cubicBezTo>
                      <a:pt x="0" y="6908"/>
                      <a:pt x="6908" y="0"/>
                      <a:pt x="15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510493" cy="715753"/>
              </a:xfrm>
              <a:prstGeom prst="rect">
                <a:avLst/>
              </a:prstGeom>
            </p:spPr>
            <p:txBody>
              <a:bodyPr lIns="66820" tIns="66820" rIns="66820" bIns="6682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10703874" cy="4687505"/>
              <a:chOff x="0" y="0"/>
              <a:chExt cx="1986827" cy="87008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86827" cy="870083"/>
              </a:xfrm>
              <a:custGeom>
                <a:avLst/>
                <a:gdLst/>
                <a:ahLst/>
                <a:cxnLst/>
                <a:rect l="l" t="t" r="r" b="b"/>
                <a:pathLst>
                  <a:path w="1986827" h="870083">
                    <a:moveTo>
                      <a:pt x="15430" y="0"/>
                    </a:moveTo>
                    <a:lnTo>
                      <a:pt x="1971397" y="0"/>
                    </a:lnTo>
                    <a:cubicBezTo>
                      <a:pt x="1975489" y="0"/>
                      <a:pt x="1979414" y="1626"/>
                      <a:pt x="1982308" y="4519"/>
                    </a:cubicBezTo>
                    <a:cubicBezTo>
                      <a:pt x="1985201" y="7413"/>
                      <a:pt x="1986827" y="11338"/>
                      <a:pt x="1986827" y="15430"/>
                    </a:cubicBezTo>
                    <a:lnTo>
                      <a:pt x="1986827" y="854653"/>
                    </a:lnTo>
                    <a:cubicBezTo>
                      <a:pt x="1986827" y="858746"/>
                      <a:pt x="1985201" y="862670"/>
                      <a:pt x="1982308" y="865564"/>
                    </a:cubicBezTo>
                    <a:cubicBezTo>
                      <a:pt x="1979414" y="868458"/>
                      <a:pt x="1975489" y="870083"/>
                      <a:pt x="1971397" y="870083"/>
                    </a:cubicBezTo>
                    <a:lnTo>
                      <a:pt x="15430" y="870083"/>
                    </a:lnTo>
                    <a:cubicBezTo>
                      <a:pt x="6908" y="870083"/>
                      <a:pt x="0" y="863175"/>
                      <a:pt x="0" y="854653"/>
                    </a:cubicBezTo>
                    <a:lnTo>
                      <a:pt x="0" y="15430"/>
                    </a:lnTo>
                    <a:cubicBezTo>
                      <a:pt x="0" y="6908"/>
                      <a:pt x="6908" y="0"/>
                      <a:pt x="154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986827" cy="9177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3306852" y="2106782"/>
            <a:ext cx="4744350" cy="2400177"/>
            <a:chOff x="0" y="0"/>
            <a:chExt cx="6325800" cy="3200236"/>
          </a:xfrm>
        </p:grpSpPr>
        <p:sp>
          <p:nvSpPr>
            <p:cNvPr id="29" name="AutoShape 29"/>
            <p:cNvSpPr/>
            <p:nvPr/>
          </p:nvSpPr>
          <p:spPr>
            <a:xfrm>
              <a:off x="44450" y="3810"/>
              <a:ext cx="0" cy="1441798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353575" y="-57150"/>
              <a:ext cx="94637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i="1">
                  <a:solidFill>
                    <a:srgbClr val="000000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1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53575" y="593302"/>
              <a:ext cx="5972225" cy="52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팀원 소개 및 일정</a:t>
              </a:r>
            </a:p>
          </p:txBody>
        </p:sp>
        <p:sp>
          <p:nvSpPr>
            <p:cNvPr id="32" name="AutoShape 32"/>
            <p:cNvSpPr/>
            <p:nvPr/>
          </p:nvSpPr>
          <p:spPr>
            <a:xfrm>
              <a:off x="44450" y="1758438"/>
              <a:ext cx="0" cy="1441798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428459" y="1701288"/>
              <a:ext cx="94637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i="1">
                  <a:solidFill>
                    <a:srgbClr val="000000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2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444778" y="2351740"/>
              <a:ext cx="5201948" cy="52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주제 선정 배경</a:t>
              </a:r>
            </a:p>
          </p:txBody>
        </p:sp>
      </p:grpSp>
      <p:sp>
        <p:nvSpPr>
          <p:cNvPr id="35" name="Freeform 35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9488569" y="1206418"/>
            <a:ext cx="8104106" cy="3601577"/>
            <a:chOff x="0" y="0"/>
            <a:chExt cx="10805474" cy="4802103"/>
          </a:xfrm>
        </p:grpSpPr>
        <p:grpSp>
          <p:nvGrpSpPr>
            <p:cNvPr id="37" name="Group 37"/>
            <p:cNvGrpSpPr/>
            <p:nvPr/>
          </p:nvGrpSpPr>
          <p:grpSpPr>
            <a:xfrm>
              <a:off x="101600" y="67515"/>
              <a:ext cx="10703874" cy="4734587"/>
              <a:chOff x="0" y="0"/>
              <a:chExt cx="1510493" cy="668128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510493" cy="668128"/>
              </a:xfrm>
              <a:custGeom>
                <a:avLst/>
                <a:gdLst/>
                <a:ahLst/>
                <a:cxnLst/>
                <a:rect l="l" t="t" r="r" b="b"/>
                <a:pathLst>
                  <a:path w="1510493" h="668128">
                    <a:moveTo>
                      <a:pt x="15430" y="0"/>
                    </a:moveTo>
                    <a:lnTo>
                      <a:pt x="1495063" y="0"/>
                    </a:lnTo>
                    <a:cubicBezTo>
                      <a:pt x="1503585" y="0"/>
                      <a:pt x="1510493" y="6908"/>
                      <a:pt x="1510493" y="15430"/>
                    </a:cubicBezTo>
                    <a:lnTo>
                      <a:pt x="1510493" y="652698"/>
                    </a:lnTo>
                    <a:cubicBezTo>
                      <a:pt x="1510493" y="661220"/>
                      <a:pt x="1503585" y="668128"/>
                      <a:pt x="1495063" y="668128"/>
                    </a:cubicBezTo>
                    <a:lnTo>
                      <a:pt x="15430" y="668128"/>
                    </a:lnTo>
                    <a:cubicBezTo>
                      <a:pt x="11338" y="668128"/>
                      <a:pt x="7413" y="666503"/>
                      <a:pt x="4519" y="663609"/>
                    </a:cubicBezTo>
                    <a:cubicBezTo>
                      <a:pt x="1626" y="660715"/>
                      <a:pt x="0" y="656791"/>
                      <a:pt x="0" y="652698"/>
                    </a:cubicBezTo>
                    <a:lnTo>
                      <a:pt x="0" y="15430"/>
                    </a:lnTo>
                    <a:cubicBezTo>
                      <a:pt x="0" y="6908"/>
                      <a:pt x="6908" y="0"/>
                      <a:pt x="15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1510493" cy="715753"/>
              </a:xfrm>
              <a:prstGeom prst="rect">
                <a:avLst/>
              </a:prstGeom>
            </p:spPr>
            <p:txBody>
              <a:bodyPr lIns="66820" tIns="66820" rIns="66820" bIns="6682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0"/>
              <a:ext cx="10703874" cy="4687505"/>
              <a:chOff x="0" y="0"/>
              <a:chExt cx="1986827" cy="870083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986827" cy="870083"/>
              </a:xfrm>
              <a:custGeom>
                <a:avLst/>
                <a:gdLst/>
                <a:ahLst/>
                <a:cxnLst/>
                <a:rect l="l" t="t" r="r" b="b"/>
                <a:pathLst>
                  <a:path w="1986827" h="870083">
                    <a:moveTo>
                      <a:pt x="15430" y="0"/>
                    </a:moveTo>
                    <a:lnTo>
                      <a:pt x="1971397" y="0"/>
                    </a:lnTo>
                    <a:cubicBezTo>
                      <a:pt x="1975489" y="0"/>
                      <a:pt x="1979414" y="1626"/>
                      <a:pt x="1982308" y="4519"/>
                    </a:cubicBezTo>
                    <a:cubicBezTo>
                      <a:pt x="1985201" y="7413"/>
                      <a:pt x="1986827" y="11338"/>
                      <a:pt x="1986827" y="15430"/>
                    </a:cubicBezTo>
                    <a:lnTo>
                      <a:pt x="1986827" y="854653"/>
                    </a:lnTo>
                    <a:cubicBezTo>
                      <a:pt x="1986827" y="858746"/>
                      <a:pt x="1985201" y="862670"/>
                      <a:pt x="1982308" y="865564"/>
                    </a:cubicBezTo>
                    <a:cubicBezTo>
                      <a:pt x="1979414" y="868458"/>
                      <a:pt x="1975489" y="870083"/>
                      <a:pt x="1971397" y="870083"/>
                    </a:cubicBezTo>
                    <a:lnTo>
                      <a:pt x="15430" y="870083"/>
                    </a:lnTo>
                    <a:cubicBezTo>
                      <a:pt x="6908" y="870083"/>
                      <a:pt x="0" y="863175"/>
                      <a:pt x="0" y="854653"/>
                    </a:cubicBezTo>
                    <a:lnTo>
                      <a:pt x="0" y="15430"/>
                    </a:lnTo>
                    <a:cubicBezTo>
                      <a:pt x="0" y="6908"/>
                      <a:pt x="6908" y="0"/>
                      <a:pt x="154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986827" cy="9177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12161597" y="2106782"/>
            <a:ext cx="4744350" cy="2400177"/>
            <a:chOff x="0" y="0"/>
            <a:chExt cx="6325800" cy="3200236"/>
          </a:xfrm>
        </p:grpSpPr>
        <p:sp>
          <p:nvSpPr>
            <p:cNvPr id="44" name="AutoShape 44"/>
            <p:cNvSpPr/>
            <p:nvPr/>
          </p:nvSpPr>
          <p:spPr>
            <a:xfrm>
              <a:off x="44450" y="3810"/>
              <a:ext cx="0" cy="1441798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353575" y="-57150"/>
              <a:ext cx="94637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i="1">
                  <a:solidFill>
                    <a:srgbClr val="000000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3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53575" y="593302"/>
              <a:ext cx="5972225" cy="52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 취약점 진단</a:t>
              </a:r>
            </a:p>
          </p:txBody>
        </p:sp>
        <p:sp>
          <p:nvSpPr>
            <p:cNvPr id="47" name="AutoShape 47"/>
            <p:cNvSpPr/>
            <p:nvPr/>
          </p:nvSpPr>
          <p:spPr>
            <a:xfrm>
              <a:off x="44450" y="1758438"/>
              <a:ext cx="0" cy="1441798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403059" y="1701288"/>
              <a:ext cx="94637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i="1">
                  <a:solidFill>
                    <a:srgbClr val="000000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4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403059" y="2351740"/>
              <a:ext cx="5201948" cy="52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SSRF 취약점 집중 분석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33825" y="5350920"/>
            <a:ext cx="8104106" cy="3601577"/>
            <a:chOff x="0" y="0"/>
            <a:chExt cx="10805474" cy="4802103"/>
          </a:xfrm>
        </p:grpSpPr>
        <p:grpSp>
          <p:nvGrpSpPr>
            <p:cNvPr id="51" name="Group 51"/>
            <p:cNvGrpSpPr/>
            <p:nvPr/>
          </p:nvGrpSpPr>
          <p:grpSpPr>
            <a:xfrm>
              <a:off x="101600" y="67515"/>
              <a:ext cx="10703874" cy="4734587"/>
              <a:chOff x="0" y="0"/>
              <a:chExt cx="1510493" cy="668128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510493" cy="668128"/>
              </a:xfrm>
              <a:custGeom>
                <a:avLst/>
                <a:gdLst/>
                <a:ahLst/>
                <a:cxnLst/>
                <a:rect l="l" t="t" r="r" b="b"/>
                <a:pathLst>
                  <a:path w="1510493" h="668128">
                    <a:moveTo>
                      <a:pt x="15430" y="0"/>
                    </a:moveTo>
                    <a:lnTo>
                      <a:pt x="1495063" y="0"/>
                    </a:lnTo>
                    <a:cubicBezTo>
                      <a:pt x="1503585" y="0"/>
                      <a:pt x="1510493" y="6908"/>
                      <a:pt x="1510493" y="15430"/>
                    </a:cubicBezTo>
                    <a:lnTo>
                      <a:pt x="1510493" y="652698"/>
                    </a:lnTo>
                    <a:cubicBezTo>
                      <a:pt x="1510493" y="661220"/>
                      <a:pt x="1503585" y="668128"/>
                      <a:pt x="1495063" y="668128"/>
                    </a:cubicBezTo>
                    <a:lnTo>
                      <a:pt x="15430" y="668128"/>
                    </a:lnTo>
                    <a:cubicBezTo>
                      <a:pt x="11338" y="668128"/>
                      <a:pt x="7413" y="666503"/>
                      <a:pt x="4519" y="663609"/>
                    </a:cubicBezTo>
                    <a:cubicBezTo>
                      <a:pt x="1626" y="660715"/>
                      <a:pt x="0" y="656791"/>
                      <a:pt x="0" y="652698"/>
                    </a:cubicBezTo>
                    <a:lnTo>
                      <a:pt x="0" y="15430"/>
                    </a:lnTo>
                    <a:cubicBezTo>
                      <a:pt x="0" y="6908"/>
                      <a:pt x="6908" y="0"/>
                      <a:pt x="15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1510493" cy="715753"/>
              </a:xfrm>
              <a:prstGeom prst="rect">
                <a:avLst/>
              </a:prstGeom>
            </p:spPr>
            <p:txBody>
              <a:bodyPr lIns="66820" tIns="66820" rIns="66820" bIns="6682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0" y="0"/>
              <a:ext cx="10703874" cy="4687505"/>
              <a:chOff x="0" y="0"/>
              <a:chExt cx="1986827" cy="870083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86827" cy="870083"/>
              </a:xfrm>
              <a:custGeom>
                <a:avLst/>
                <a:gdLst/>
                <a:ahLst/>
                <a:cxnLst/>
                <a:rect l="l" t="t" r="r" b="b"/>
                <a:pathLst>
                  <a:path w="1986827" h="870083">
                    <a:moveTo>
                      <a:pt x="15430" y="0"/>
                    </a:moveTo>
                    <a:lnTo>
                      <a:pt x="1971397" y="0"/>
                    </a:lnTo>
                    <a:cubicBezTo>
                      <a:pt x="1975489" y="0"/>
                      <a:pt x="1979414" y="1626"/>
                      <a:pt x="1982308" y="4519"/>
                    </a:cubicBezTo>
                    <a:cubicBezTo>
                      <a:pt x="1985201" y="7413"/>
                      <a:pt x="1986827" y="11338"/>
                      <a:pt x="1986827" y="15430"/>
                    </a:cubicBezTo>
                    <a:lnTo>
                      <a:pt x="1986827" y="854653"/>
                    </a:lnTo>
                    <a:cubicBezTo>
                      <a:pt x="1986827" y="858746"/>
                      <a:pt x="1985201" y="862670"/>
                      <a:pt x="1982308" y="865564"/>
                    </a:cubicBezTo>
                    <a:cubicBezTo>
                      <a:pt x="1979414" y="868458"/>
                      <a:pt x="1975489" y="870083"/>
                      <a:pt x="1971397" y="870083"/>
                    </a:cubicBezTo>
                    <a:lnTo>
                      <a:pt x="15430" y="870083"/>
                    </a:lnTo>
                    <a:cubicBezTo>
                      <a:pt x="6908" y="870083"/>
                      <a:pt x="0" y="863175"/>
                      <a:pt x="0" y="854653"/>
                    </a:cubicBezTo>
                    <a:lnTo>
                      <a:pt x="0" y="15430"/>
                    </a:lnTo>
                    <a:cubicBezTo>
                      <a:pt x="0" y="6908"/>
                      <a:pt x="6908" y="0"/>
                      <a:pt x="154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47625"/>
                <a:ext cx="1986827" cy="9177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57" name="Group 57"/>
          <p:cNvGrpSpPr/>
          <p:nvPr/>
        </p:nvGrpSpPr>
        <p:grpSpPr>
          <a:xfrm>
            <a:off x="3306852" y="6145628"/>
            <a:ext cx="5300549" cy="2400177"/>
            <a:chOff x="0" y="0"/>
            <a:chExt cx="7067398" cy="3200236"/>
          </a:xfrm>
        </p:grpSpPr>
        <p:sp>
          <p:nvSpPr>
            <p:cNvPr id="58" name="AutoShape 58"/>
            <p:cNvSpPr/>
            <p:nvPr/>
          </p:nvSpPr>
          <p:spPr>
            <a:xfrm>
              <a:off x="44450" y="3810"/>
              <a:ext cx="0" cy="1441798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353575" y="-57150"/>
              <a:ext cx="94637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i="1">
                  <a:solidFill>
                    <a:srgbClr val="000000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5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353575" y="644102"/>
              <a:ext cx="6713823" cy="52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침투 시나리오</a:t>
              </a:r>
            </a:p>
          </p:txBody>
        </p:sp>
        <p:sp>
          <p:nvSpPr>
            <p:cNvPr id="61" name="AutoShape 61"/>
            <p:cNvSpPr/>
            <p:nvPr/>
          </p:nvSpPr>
          <p:spPr>
            <a:xfrm>
              <a:off x="44450" y="1758438"/>
              <a:ext cx="0" cy="1441798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428459" y="1726688"/>
              <a:ext cx="94637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i="1">
                  <a:solidFill>
                    <a:srgbClr val="000000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6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428459" y="2415240"/>
              <a:ext cx="5201948" cy="52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대응 방안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488569" y="5350920"/>
            <a:ext cx="8104106" cy="3601577"/>
            <a:chOff x="0" y="0"/>
            <a:chExt cx="10805474" cy="4802103"/>
          </a:xfrm>
        </p:grpSpPr>
        <p:grpSp>
          <p:nvGrpSpPr>
            <p:cNvPr id="65" name="Group 65"/>
            <p:cNvGrpSpPr/>
            <p:nvPr/>
          </p:nvGrpSpPr>
          <p:grpSpPr>
            <a:xfrm>
              <a:off x="101600" y="67515"/>
              <a:ext cx="10703874" cy="4734587"/>
              <a:chOff x="0" y="0"/>
              <a:chExt cx="1510493" cy="668128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510493" cy="668128"/>
              </a:xfrm>
              <a:custGeom>
                <a:avLst/>
                <a:gdLst/>
                <a:ahLst/>
                <a:cxnLst/>
                <a:rect l="l" t="t" r="r" b="b"/>
                <a:pathLst>
                  <a:path w="1510493" h="668128">
                    <a:moveTo>
                      <a:pt x="15430" y="0"/>
                    </a:moveTo>
                    <a:lnTo>
                      <a:pt x="1495063" y="0"/>
                    </a:lnTo>
                    <a:cubicBezTo>
                      <a:pt x="1503585" y="0"/>
                      <a:pt x="1510493" y="6908"/>
                      <a:pt x="1510493" y="15430"/>
                    </a:cubicBezTo>
                    <a:lnTo>
                      <a:pt x="1510493" y="652698"/>
                    </a:lnTo>
                    <a:cubicBezTo>
                      <a:pt x="1510493" y="661220"/>
                      <a:pt x="1503585" y="668128"/>
                      <a:pt x="1495063" y="668128"/>
                    </a:cubicBezTo>
                    <a:lnTo>
                      <a:pt x="15430" y="668128"/>
                    </a:lnTo>
                    <a:cubicBezTo>
                      <a:pt x="11338" y="668128"/>
                      <a:pt x="7413" y="666503"/>
                      <a:pt x="4519" y="663609"/>
                    </a:cubicBezTo>
                    <a:cubicBezTo>
                      <a:pt x="1626" y="660715"/>
                      <a:pt x="0" y="656791"/>
                      <a:pt x="0" y="652698"/>
                    </a:cubicBezTo>
                    <a:lnTo>
                      <a:pt x="0" y="15430"/>
                    </a:lnTo>
                    <a:cubicBezTo>
                      <a:pt x="0" y="6908"/>
                      <a:pt x="6908" y="0"/>
                      <a:pt x="154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47625"/>
                <a:ext cx="1510493" cy="715753"/>
              </a:xfrm>
              <a:prstGeom prst="rect">
                <a:avLst/>
              </a:prstGeom>
            </p:spPr>
            <p:txBody>
              <a:bodyPr lIns="66820" tIns="66820" rIns="66820" bIns="6682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0" y="0"/>
              <a:ext cx="10703874" cy="4687505"/>
              <a:chOff x="0" y="0"/>
              <a:chExt cx="1986827" cy="870083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986827" cy="870083"/>
              </a:xfrm>
              <a:custGeom>
                <a:avLst/>
                <a:gdLst/>
                <a:ahLst/>
                <a:cxnLst/>
                <a:rect l="l" t="t" r="r" b="b"/>
                <a:pathLst>
                  <a:path w="1986827" h="870083">
                    <a:moveTo>
                      <a:pt x="15430" y="0"/>
                    </a:moveTo>
                    <a:lnTo>
                      <a:pt x="1971397" y="0"/>
                    </a:lnTo>
                    <a:cubicBezTo>
                      <a:pt x="1975489" y="0"/>
                      <a:pt x="1979414" y="1626"/>
                      <a:pt x="1982308" y="4519"/>
                    </a:cubicBezTo>
                    <a:cubicBezTo>
                      <a:pt x="1985201" y="7413"/>
                      <a:pt x="1986827" y="11338"/>
                      <a:pt x="1986827" y="15430"/>
                    </a:cubicBezTo>
                    <a:lnTo>
                      <a:pt x="1986827" y="854653"/>
                    </a:lnTo>
                    <a:cubicBezTo>
                      <a:pt x="1986827" y="858746"/>
                      <a:pt x="1985201" y="862670"/>
                      <a:pt x="1982308" y="865564"/>
                    </a:cubicBezTo>
                    <a:cubicBezTo>
                      <a:pt x="1979414" y="868458"/>
                      <a:pt x="1975489" y="870083"/>
                      <a:pt x="1971397" y="870083"/>
                    </a:cubicBezTo>
                    <a:lnTo>
                      <a:pt x="15430" y="870083"/>
                    </a:lnTo>
                    <a:cubicBezTo>
                      <a:pt x="6908" y="870083"/>
                      <a:pt x="0" y="863175"/>
                      <a:pt x="0" y="854653"/>
                    </a:cubicBezTo>
                    <a:lnTo>
                      <a:pt x="0" y="15430"/>
                    </a:lnTo>
                    <a:cubicBezTo>
                      <a:pt x="0" y="6908"/>
                      <a:pt x="6908" y="0"/>
                      <a:pt x="154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47625"/>
                <a:ext cx="1986827" cy="9177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71" name="Group 71"/>
          <p:cNvGrpSpPr/>
          <p:nvPr/>
        </p:nvGrpSpPr>
        <p:grpSpPr>
          <a:xfrm>
            <a:off x="12161597" y="6145628"/>
            <a:ext cx="4744350" cy="2400177"/>
            <a:chOff x="0" y="0"/>
            <a:chExt cx="6325800" cy="3200236"/>
          </a:xfrm>
        </p:grpSpPr>
        <p:sp>
          <p:nvSpPr>
            <p:cNvPr id="72" name="AutoShape 72"/>
            <p:cNvSpPr/>
            <p:nvPr/>
          </p:nvSpPr>
          <p:spPr>
            <a:xfrm>
              <a:off x="44450" y="3810"/>
              <a:ext cx="0" cy="1441798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353575" y="-57150"/>
              <a:ext cx="94637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i="1">
                  <a:solidFill>
                    <a:srgbClr val="000000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7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353575" y="593302"/>
              <a:ext cx="5972225" cy="52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프로젝트 결과 보고</a:t>
              </a:r>
            </a:p>
          </p:txBody>
        </p:sp>
        <p:sp>
          <p:nvSpPr>
            <p:cNvPr id="75" name="AutoShape 75"/>
            <p:cNvSpPr/>
            <p:nvPr/>
          </p:nvSpPr>
          <p:spPr>
            <a:xfrm>
              <a:off x="44450" y="1758438"/>
              <a:ext cx="0" cy="1441798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431800" y="1701288"/>
              <a:ext cx="94637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i="1">
                  <a:solidFill>
                    <a:srgbClr val="000000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8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431800" y="2351740"/>
              <a:ext cx="5201948" cy="525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소회 및 출처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792263" y="1335257"/>
            <a:ext cx="3019100" cy="561975"/>
            <a:chOff x="0" y="0"/>
            <a:chExt cx="2183304" cy="4064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183304" cy="406400"/>
            </a:xfrm>
            <a:custGeom>
              <a:avLst/>
              <a:gdLst/>
              <a:ahLst/>
              <a:cxnLst/>
              <a:rect l="l" t="t" r="r" b="b"/>
              <a:pathLst>
                <a:path w="2183304" h="406400">
                  <a:moveTo>
                    <a:pt x="1980104" y="0"/>
                  </a:moveTo>
                  <a:cubicBezTo>
                    <a:pt x="2092328" y="0"/>
                    <a:pt x="2183304" y="90976"/>
                    <a:pt x="2183304" y="203200"/>
                  </a:cubicBezTo>
                  <a:cubicBezTo>
                    <a:pt x="2183304" y="315424"/>
                    <a:pt x="2092328" y="406400"/>
                    <a:pt x="19801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47625"/>
              <a:ext cx="2183304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1207144" y="1320970"/>
            <a:ext cx="30762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FFFFFF"/>
                </a:solidFill>
                <a:latin typeface="Aileron Ultra-Bold Italics"/>
                <a:ea typeface="Aileron Ultra-Bold Italics"/>
                <a:cs typeface="Aileron Ultra-Bold Italics"/>
                <a:sym typeface="Aileron Ultra-Bold Italics"/>
              </a:rPr>
              <a:t>Chapter 01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0676840" y="389275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CONTENTS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9680762" y="1335257"/>
            <a:ext cx="3019100" cy="561975"/>
            <a:chOff x="0" y="0"/>
            <a:chExt cx="2183304" cy="4064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2183304" cy="406400"/>
            </a:xfrm>
            <a:custGeom>
              <a:avLst/>
              <a:gdLst/>
              <a:ahLst/>
              <a:cxnLst/>
              <a:rect l="l" t="t" r="r" b="b"/>
              <a:pathLst>
                <a:path w="2183304" h="406400">
                  <a:moveTo>
                    <a:pt x="1980104" y="0"/>
                  </a:moveTo>
                  <a:cubicBezTo>
                    <a:pt x="2092328" y="0"/>
                    <a:pt x="2183304" y="90976"/>
                    <a:pt x="2183304" y="203200"/>
                  </a:cubicBezTo>
                  <a:cubicBezTo>
                    <a:pt x="2183304" y="315424"/>
                    <a:pt x="2092328" y="406400"/>
                    <a:pt x="19801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0" y="-47625"/>
              <a:ext cx="2183304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10150211" y="1320970"/>
            <a:ext cx="30762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FFFFFF"/>
                </a:solidFill>
                <a:latin typeface="Aileron Ultra-Bold Italics"/>
                <a:ea typeface="Aileron Ultra-Bold Italics"/>
                <a:cs typeface="Aileron Ultra-Bold Italics"/>
                <a:sym typeface="Aileron Ultra-Bold Italics"/>
              </a:rPr>
              <a:t>Chapter 02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792263" y="5478878"/>
            <a:ext cx="3019100" cy="561975"/>
            <a:chOff x="0" y="0"/>
            <a:chExt cx="2183304" cy="4064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2183304" cy="406400"/>
            </a:xfrm>
            <a:custGeom>
              <a:avLst/>
              <a:gdLst/>
              <a:ahLst/>
              <a:cxnLst/>
              <a:rect l="l" t="t" r="r" b="b"/>
              <a:pathLst>
                <a:path w="2183304" h="406400">
                  <a:moveTo>
                    <a:pt x="1980104" y="0"/>
                  </a:moveTo>
                  <a:cubicBezTo>
                    <a:pt x="2092328" y="0"/>
                    <a:pt x="2183304" y="90976"/>
                    <a:pt x="2183304" y="203200"/>
                  </a:cubicBezTo>
                  <a:cubicBezTo>
                    <a:pt x="2183304" y="315424"/>
                    <a:pt x="2092328" y="406400"/>
                    <a:pt x="19801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9" name="TextBox 89"/>
            <p:cNvSpPr txBox="1"/>
            <p:nvPr/>
          </p:nvSpPr>
          <p:spPr>
            <a:xfrm>
              <a:off x="0" y="-47625"/>
              <a:ext cx="2183304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1207144" y="5435090"/>
            <a:ext cx="30762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FFFFFF"/>
                </a:solidFill>
                <a:latin typeface="Aileron Ultra-Bold Italics"/>
                <a:ea typeface="Aileron Ultra-Bold Italics"/>
                <a:cs typeface="Aileron Ultra-Bold Italics"/>
                <a:sym typeface="Aileron Ultra-Bold Italics"/>
              </a:rPr>
              <a:t>Chapter 03</a:t>
            </a:r>
          </a:p>
        </p:txBody>
      </p:sp>
      <p:grpSp>
        <p:nvGrpSpPr>
          <p:cNvPr id="91" name="Group 91"/>
          <p:cNvGrpSpPr/>
          <p:nvPr/>
        </p:nvGrpSpPr>
        <p:grpSpPr>
          <a:xfrm>
            <a:off x="9680762" y="5449377"/>
            <a:ext cx="3019100" cy="561975"/>
            <a:chOff x="0" y="0"/>
            <a:chExt cx="2183304" cy="4064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2183304" cy="406400"/>
            </a:xfrm>
            <a:custGeom>
              <a:avLst/>
              <a:gdLst/>
              <a:ahLst/>
              <a:cxnLst/>
              <a:rect l="l" t="t" r="r" b="b"/>
              <a:pathLst>
                <a:path w="2183304" h="406400">
                  <a:moveTo>
                    <a:pt x="1980104" y="0"/>
                  </a:moveTo>
                  <a:cubicBezTo>
                    <a:pt x="2092328" y="0"/>
                    <a:pt x="2183304" y="90976"/>
                    <a:pt x="2183304" y="203200"/>
                  </a:cubicBezTo>
                  <a:cubicBezTo>
                    <a:pt x="2183304" y="315424"/>
                    <a:pt x="2092328" y="406400"/>
                    <a:pt x="19801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0" y="-47625"/>
              <a:ext cx="2183304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4" name="TextBox 94"/>
          <p:cNvSpPr txBox="1"/>
          <p:nvPr/>
        </p:nvSpPr>
        <p:spPr>
          <a:xfrm>
            <a:off x="10150211" y="5435090"/>
            <a:ext cx="30762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>
                <a:solidFill>
                  <a:srgbClr val="FFFFFF"/>
                </a:solidFill>
                <a:latin typeface="Aileron Ultra-Bold Italics"/>
                <a:ea typeface="Aileron Ultra-Bold Italics"/>
                <a:cs typeface="Aileron Ultra-Bold Italics"/>
                <a:sym typeface="Aileron Ultra-Bold Italics"/>
              </a:rPr>
              <a:t>Chapter 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0204" y="242308"/>
            <a:ext cx="15984469" cy="10618463"/>
            <a:chOff x="0" y="0"/>
            <a:chExt cx="21312626" cy="14157950"/>
          </a:xfrm>
        </p:grpSpPr>
        <p:sp>
          <p:nvSpPr>
            <p:cNvPr id="4" name="Freeform 4"/>
            <p:cNvSpPr/>
            <p:nvPr/>
          </p:nvSpPr>
          <p:spPr>
            <a:xfrm>
              <a:off x="1827964" y="0"/>
              <a:ext cx="18845857" cy="14157950"/>
            </a:xfrm>
            <a:custGeom>
              <a:avLst/>
              <a:gdLst/>
              <a:ahLst/>
              <a:cxnLst/>
              <a:rect l="l" t="t" r="r" b="b"/>
              <a:pathLst>
                <a:path w="18845857" h="14157950">
                  <a:moveTo>
                    <a:pt x="0" y="0"/>
                  </a:moveTo>
                  <a:lnTo>
                    <a:pt x="18845857" y="0"/>
                  </a:lnTo>
                  <a:lnTo>
                    <a:pt x="18845857" y="14157950"/>
                  </a:lnTo>
                  <a:lnTo>
                    <a:pt x="0" y="14157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182459" y="8792705"/>
              <a:ext cx="2224864" cy="559321"/>
            </a:xfrm>
            <a:custGeom>
              <a:avLst/>
              <a:gdLst/>
              <a:ahLst/>
              <a:cxnLst/>
              <a:rect l="l" t="t" r="r" b="b"/>
              <a:pathLst>
                <a:path w="2224864" h="559321">
                  <a:moveTo>
                    <a:pt x="0" y="0"/>
                  </a:moveTo>
                  <a:lnTo>
                    <a:pt x="2224863" y="0"/>
                  </a:lnTo>
                  <a:lnTo>
                    <a:pt x="2224863" y="559321"/>
                  </a:lnTo>
                  <a:lnTo>
                    <a:pt x="0" y="55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1000"/>
              </a:blip>
              <a:stretch>
                <a:fillRect t="-13878" b="-15114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182459" y="9522696"/>
              <a:ext cx="2224864" cy="559321"/>
            </a:xfrm>
            <a:custGeom>
              <a:avLst/>
              <a:gdLst/>
              <a:ahLst/>
              <a:cxnLst/>
              <a:rect l="l" t="t" r="r" b="b"/>
              <a:pathLst>
                <a:path w="2224864" h="559321">
                  <a:moveTo>
                    <a:pt x="0" y="0"/>
                  </a:moveTo>
                  <a:lnTo>
                    <a:pt x="2224863" y="0"/>
                  </a:lnTo>
                  <a:lnTo>
                    <a:pt x="2224863" y="559321"/>
                  </a:lnTo>
                  <a:lnTo>
                    <a:pt x="0" y="55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1000"/>
              </a:blip>
              <a:stretch>
                <a:fillRect t="-13878" b="-15114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418697" y="12518587"/>
              <a:ext cx="2224864" cy="559321"/>
            </a:xfrm>
            <a:custGeom>
              <a:avLst/>
              <a:gdLst/>
              <a:ahLst/>
              <a:cxnLst/>
              <a:rect l="l" t="t" r="r" b="b"/>
              <a:pathLst>
                <a:path w="2224864" h="559321">
                  <a:moveTo>
                    <a:pt x="0" y="0"/>
                  </a:moveTo>
                  <a:lnTo>
                    <a:pt x="2224864" y="0"/>
                  </a:lnTo>
                  <a:lnTo>
                    <a:pt x="2224864" y="559321"/>
                  </a:lnTo>
                  <a:lnTo>
                    <a:pt x="0" y="55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91000"/>
              </a:blip>
              <a:stretch>
                <a:fillRect t="-13878" b="-151142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13198306"/>
              <a:ext cx="21312626" cy="888661"/>
              <a:chOff x="0" y="0"/>
              <a:chExt cx="3996667" cy="16664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96667" cy="166647"/>
              </a:xfrm>
              <a:custGeom>
                <a:avLst/>
                <a:gdLst/>
                <a:ahLst/>
                <a:cxnLst/>
                <a:rect l="l" t="t" r="r" b="b"/>
                <a:pathLst>
                  <a:path w="3996667" h="166647">
                    <a:moveTo>
                      <a:pt x="0" y="0"/>
                    </a:moveTo>
                    <a:lnTo>
                      <a:pt x="3996667" y="0"/>
                    </a:lnTo>
                    <a:lnTo>
                      <a:pt x="3996667" y="166647"/>
                    </a:lnTo>
                    <a:lnTo>
                      <a:pt x="0" y="16664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996667" cy="2142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52091" y="104445"/>
            <a:ext cx="12152053" cy="10116584"/>
          </a:xfrm>
          <a:custGeom>
            <a:avLst/>
            <a:gdLst/>
            <a:ahLst/>
            <a:cxnLst/>
            <a:rect l="l" t="t" r="r" b="b"/>
            <a:pathLst>
              <a:path w="12152053" h="10116584">
                <a:moveTo>
                  <a:pt x="0" y="0"/>
                </a:moveTo>
                <a:lnTo>
                  <a:pt x="12152053" y="0"/>
                </a:lnTo>
                <a:lnTo>
                  <a:pt x="12152053" y="10116584"/>
                </a:lnTo>
                <a:lnTo>
                  <a:pt x="0" y="1011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052091" y="152070"/>
            <a:ext cx="12152053" cy="5058292"/>
            <a:chOff x="0" y="0"/>
            <a:chExt cx="3200541" cy="13322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00541" cy="1332225"/>
            </a:xfrm>
            <a:custGeom>
              <a:avLst/>
              <a:gdLst/>
              <a:ahLst/>
              <a:cxnLst/>
              <a:rect l="l" t="t" r="r" b="b"/>
              <a:pathLst>
                <a:path w="3200541" h="1332225">
                  <a:moveTo>
                    <a:pt x="0" y="0"/>
                  </a:moveTo>
                  <a:lnTo>
                    <a:pt x="3200541" y="0"/>
                  </a:lnTo>
                  <a:lnTo>
                    <a:pt x="3200541" y="1332225"/>
                  </a:lnTo>
                  <a:lnTo>
                    <a:pt x="0" y="13322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200541" cy="137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52091" y="104445"/>
            <a:ext cx="12152053" cy="10116584"/>
          </a:xfrm>
          <a:custGeom>
            <a:avLst/>
            <a:gdLst/>
            <a:ahLst/>
            <a:cxnLst/>
            <a:rect l="l" t="t" r="r" b="b"/>
            <a:pathLst>
              <a:path w="12152053" h="10116584">
                <a:moveTo>
                  <a:pt x="0" y="0"/>
                </a:moveTo>
                <a:lnTo>
                  <a:pt x="12152053" y="0"/>
                </a:lnTo>
                <a:lnTo>
                  <a:pt x="12152053" y="10116584"/>
                </a:lnTo>
                <a:lnTo>
                  <a:pt x="0" y="10116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052091" y="5181083"/>
            <a:ext cx="12152053" cy="5058292"/>
            <a:chOff x="0" y="0"/>
            <a:chExt cx="3200541" cy="13322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00541" cy="1332225"/>
            </a:xfrm>
            <a:custGeom>
              <a:avLst/>
              <a:gdLst/>
              <a:ahLst/>
              <a:cxnLst/>
              <a:rect l="l" t="t" r="r" b="b"/>
              <a:pathLst>
                <a:path w="3200541" h="1332225">
                  <a:moveTo>
                    <a:pt x="0" y="0"/>
                  </a:moveTo>
                  <a:lnTo>
                    <a:pt x="3200541" y="0"/>
                  </a:lnTo>
                  <a:lnTo>
                    <a:pt x="3200541" y="1332225"/>
                  </a:lnTo>
                  <a:lnTo>
                    <a:pt x="0" y="13322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200541" cy="137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74949" y="0"/>
            <a:ext cx="14338102" cy="10215898"/>
          </a:xfrm>
          <a:custGeom>
            <a:avLst/>
            <a:gdLst/>
            <a:ahLst/>
            <a:cxnLst/>
            <a:rect l="l" t="t" r="r" b="b"/>
            <a:pathLst>
              <a:path w="14338102" h="10215898">
                <a:moveTo>
                  <a:pt x="0" y="0"/>
                </a:moveTo>
                <a:lnTo>
                  <a:pt x="14338102" y="0"/>
                </a:lnTo>
                <a:lnTo>
                  <a:pt x="14338102" y="10215898"/>
                </a:lnTo>
                <a:lnTo>
                  <a:pt x="0" y="10215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68916" y="38100"/>
            <a:ext cx="14544135" cy="4125932"/>
            <a:chOff x="0" y="0"/>
            <a:chExt cx="3830554" cy="10866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0554" cy="1086665"/>
            </a:xfrm>
            <a:custGeom>
              <a:avLst/>
              <a:gdLst/>
              <a:ahLst/>
              <a:cxnLst/>
              <a:rect l="l" t="t" r="r" b="b"/>
              <a:pathLst>
                <a:path w="3830554" h="1086665">
                  <a:moveTo>
                    <a:pt x="0" y="0"/>
                  </a:moveTo>
                  <a:lnTo>
                    <a:pt x="3830554" y="0"/>
                  </a:lnTo>
                  <a:lnTo>
                    <a:pt x="3830554" y="1086665"/>
                  </a:lnTo>
                  <a:lnTo>
                    <a:pt x="0" y="1086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30554" cy="1134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74949" y="0"/>
            <a:ext cx="14338102" cy="10215898"/>
          </a:xfrm>
          <a:custGeom>
            <a:avLst/>
            <a:gdLst/>
            <a:ahLst/>
            <a:cxnLst/>
            <a:rect l="l" t="t" r="r" b="b"/>
            <a:pathLst>
              <a:path w="14338102" h="10215898">
                <a:moveTo>
                  <a:pt x="0" y="0"/>
                </a:moveTo>
                <a:lnTo>
                  <a:pt x="14338102" y="0"/>
                </a:lnTo>
                <a:lnTo>
                  <a:pt x="14338102" y="10215898"/>
                </a:lnTo>
                <a:lnTo>
                  <a:pt x="0" y="10215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68916" y="4125932"/>
            <a:ext cx="14544135" cy="6089966"/>
            <a:chOff x="0" y="0"/>
            <a:chExt cx="3830554" cy="16039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0554" cy="1603942"/>
            </a:xfrm>
            <a:custGeom>
              <a:avLst/>
              <a:gdLst/>
              <a:ahLst/>
              <a:cxnLst/>
              <a:rect l="l" t="t" r="r" b="b"/>
              <a:pathLst>
                <a:path w="3830554" h="1603942">
                  <a:moveTo>
                    <a:pt x="0" y="0"/>
                  </a:moveTo>
                  <a:lnTo>
                    <a:pt x="3830554" y="0"/>
                  </a:lnTo>
                  <a:lnTo>
                    <a:pt x="3830554" y="1603942"/>
                  </a:lnTo>
                  <a:lnTo>
                    <a:pt x="0" y="1603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30554" cy="165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7898" y="1219200"/>
            <a:ext cx="15631052" cy="8831545"/>
          </a:xfrm>
          <a:custGeom>
            <a:avLst/>
            <a:gdLst/>
            <a:ahLst/>
            <a:cxnLst/>
            <a:rect l="l" t="t" r="r" b="b"/>
            <a:pathLst>
              <a:path w="15631052" h="8831545">
                <a:moveTo>
                  <a:pt x="0" y="0"/>
                </a:moveTo>
                <a:lnTo>
                  <a:pt x="15631052" y="0"/>
                </a:lnTo>
                <a:lnTo>
                  <a:pt x="15631052" y="8831545"/>
                </a:lnTo>
                <a:lnTo>
                  <a:pt x="0" y="8831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30346" y="6726165"/>
            <a:ext cx="15826156" cy="801962"/>
            <a:chOff x="0" y="0"/>
            <a:chExt cx="4168206" cy="211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8206" cy="211216"/>
            </a:xfrm>
            <a:custGeom>
              <a:avLst/>
              <a:gdLst/>
              <a:ahLst/>
              <a:cxnLst/>
              <a:rect l="l" t="t" r="r" b="b"/>
              <a:pathLst>
                <a:path w="4168206" h="211216">
                  <a:moveTo>
                    <a:pt x="0" y="0"/>
                  </a:moveTo>
                  <a:lnTo>
                    <a:pt x="4168206" y="0"/>
                  </a:lnTo>
                  <a:lnTo>
                    <a:pt x="4168206" y="211216"/>
                  </a:lnTo>
                  <a:lnTo>
                    <a:pt x="0" y="2112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8206" cy="258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53966" y="5968629"/>
            <a:ext cx="708612" cy="699754"/>
          </a:xfrm>
          <a:custGeom>
            <a:avLst/>
            <a:gdLst/>
            <a:ahLst/>
            <a:cxnLst/>
            <a:rect l="l" t="t" r="r" b="b"/>
            <a:pathLst>
              <a:path w="708612" h="699754">
                <a:moveTo>
                  <a:pt x="0" y="0"/>
                </a:moveTo>
                <a:lnTo>
                  <a:pt x="708612" y="0"/>
                </a:lnTo>
                <a:lnTo>
                  <a:pt x="708612" y="699755"/>
                </a:lnTo>
                <a:lnTo>
                  <a:pt x="0" y="69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25487" y="451923"/>
            <a:ext cx="9434174" cy="572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  <a:spcBef>
                <a:spcPct val="0"/>
              </a:spcBef>
            </a:pPr>
            <a:r>
              <a:rPr lang="en-US" sz="3332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OWASP Top 10 API Security 2023</a:t>
            </a:r>
          </a:p>
        </p:txBody>
      </p:sp>
      <p:sp>
        <p:nvSpPr>
          <p:cNvPr id="8" name="Freeform 8"/>
          <p:cNvSpPr/>
          <p:nvPr/>
        </p:nvSpPr>
        <p:spPr>
          <a:xfrm>
            <a:off x="1553966" y="6767744"/>
            <a:ext cx="708612" cy="699754"/>
          </a:xfrm>
          <a:custGeom>
            <a:avLst/>
            <a:gdLst/>
            <a:ahLst/>
            <a:cxnLst/>
            <a:rect l="l" t="t" r="r" b="b"/>
            <a:pathLst>
              <a:path w="708612" h="699754">
                <a:moveTo>
                  <a:pt x="0" y="0"/>
                </a:moveTo>
                <a:lnTo>
                  <a:pt x="708612" y="0"/>
                </a:lnTo>
                <a:lnTo>
                  <a:pt x="708612" y="699754"/>
                </a:lnTo>
                <a:lnTo>
                  <a:pt x="0" y="699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3966" y="9150235"/>
            <a:ext cx="708612" cy="699754"/>
          </a:xfrm>
          <a:custGeom>
            <a:avLst/>
            <a:gdLst/>
            <a:ahLst/>
            <a:cxnLst/>
            <a:rect l="l" t="t" r="r" b="b"/>
            <a:pathLst>
              <a:path w="708612" h="699754">
                <a:moveTo>
                  <a:pt x="0" y="0"/>
                </a:moveTo>
                <a:lnTo>
                  <a:pt x="708612" y="0"/>
                </a:lnTo>
                <a:lnTo>
                  <a:pt x="708612" y="699755"/>
                </a:lnTo>
                <a:lnTo>
                  <a:pt x="0" y="69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013590" y="771545"/>
            <a:ext cx="20271018" cy="8743911"/>
            <a:chOff x="0" y="0"/>
            <a:chExt cx="5338869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93838" y="2133619"/>
            <a:ext cx="4078439" cy="6790455"/>
            <a:chOff x="0" y="0"/>
            <a:chExt cx="5437919" cy="905394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1204530"/>
              <a:ext cx="5437919" cy="7849410"/>
              <a:chOff x="0" y="0"/>
              <a:chExt cx="1074157" cy="155050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4157" cy="1550501"/>
              </a:xfrm>
              <a:custGeom>
                <a:avLst/>
                <a:gdLst/>
                <a:ahLst/>
                <a:cxnLst/>
                <a:rect l="l" t="t" r="r" b="b"/>
                <a:pathLst>
                  <a:path w="1074157" h="1550501">
                    <a:moveTo>
                      <a:pt x="132878" y="0"/>
                    </a:moveTo>
                    <a:lnTo>
                      <a:pt x="941279" y="0"/>
                    </a:lnTo>
                    <a:cubicBezTo>
                      <a:pt x="1014665" y="0"/>
                      <a:pt x="1074157" y="59491"/>
                      <a:pt x="1074157" y="132878"/>
                    </a:cubicBezTo>
                    <a:lnTo>
                      <a:pt x="1074157" y="1417623"/>
                    </a:lnTo>
                    <a:cubicBezTo>
                      <a:pt x="1074157" y="1491009"/>
                      <a:pt x="1014665" y="1550501"/>
                      <a:pt x="941279" y="1550501"/>
                    </a:cubicBezTo>
                    <a:lnTo>
                      <a:pt x="132878" y="1550501"/>
                    </a:lnTo>
                    <a:cubicBezTo>
                      <a:pt x="59491" y="1550501"/>
                      <a:pt x="0" y="1491009"/>
                      <a:pt x="0" y="1417623"/>
                    </a:cubicBezTo>
                    <a:lnTo>
                      <a:pt x="0" y="132878"/>
                    </a:lnTo>
                    <a:cubicBezTo>
                      <a:pt x="0" y="59491"/>
                      <a:pt x="59491" y="0"/>
                      <a:pt x="132878" y="0"/>
                    </a:cubicBezTo>
                    <a:close/>
                  </a:path>
                </a:pathLst>
              </a:custGeom>
              <a:solidFill>
                <a:srgbClr val="BEA088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074157" cy="15981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316044" y="0"/>
              <a:ext cx="2821161" cy="1879599"/>
            </a:xfrm>
            <a:custGeom>
              <a:avLst/>
              <a:gdLst/>
              <a:ahLst/>
              <a:cxnLst/>
              <a:rect l="l" t="t" r="r" b="b"/>
              <a:pathLst>
                <a:path w="2821161" h="1879599">
                  <a:moveTo>
                    <a:pt x="0" y="0"/>
                  </a:moveTo>
                  <a:lnTo>
                    <a:pt x="2821161" y="0"/>
                  </a:lnTo>
                  <a:lnTo>
                    <a:pt x="2821161" y="1879599"/>
                  </a:lnTo>
                  <a:lnTo>
                    <a:pt x="0" y="1879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4777163" y="2148041"/>
            <a:ext cx="4078439" cy="6776033"/>
            <a:chOff x="0" y="0"/>
            <a:chExt cx="5437919" cy="903471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1185301"/>
              <a:ext cx="5437919" cy="7849410"/>
              <a:chOff x="0" y="0"/>
              <a:chExt cx="1074157" cy="155050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074157" cy="1550501"/>
              </a:xfrm>
              <a:custGeom>
                <a:avLst/>
                <a:gdLst/>
                <a:ahLst/>
                <a:cxnLst/>
                <a:rect l="l" t="t" r="r" b="b"/>
                <a:pathLst>
                  <a:path w="1074157" h="1550501">
                    <a:moveTo>
                      <a:pt x="132878" y="0"/>
                    </a:moveTo>
                    <a:lnTo>
                      <a:pt x="941279" y="0"/>
                    </a:lnTo>
                    <a:cubicBezTo>
                      <a:pt x="1014665" y="0"/>
                      <a:pt x="1074157" y="59491"/>
                      <a:pt x="1074157" y="132878"/>
                    </a:cubicBezTo>
                    <a:lnTo>
                      <a:pt x="1074157" y="1417623"/>
                    </a:lnTo>
                    <a:cubicBezTo>
                      <a:pt x="1074157" y="1491009"/>
                      <a:pt x="1014665" y="1550501"/>
                      <a:pt x="941279" y="1550501"/>
                    </a:cubicBezTo>
                    <a:lnTo>
                      <a:pt x="132878" y="1550501"/>
                    </a:lnTo>
                    <a:cubicBezTo>
                      <a:pt x="59491" y="1550501"/>
                      <a:pt x="0" y="1491009"/>
                      <a:pt x="0" y="1417623"/>
                    </a:cubicBezTo>
                    <a:lnTo>
                      <a:pt x="0" y="132878"/>
                    </a:lnTo>
                    <a:cubicBezTo>
                      <a:pt x="0" y="59491"/>
                      <a:pt x="59491" y="0"/>
                      <a:pt x="132878" y="0"/>
                    </a:cubicBezTo>
                    <a:close/>
                  </a:path>
                </a:pathLst>
              </a:custGeom>
              <a:solidFill>
                <a:srgbClr val="BEA088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1074157" cy="15981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1316044" y="0"/>
              <a:ext cx="2821161" cy="1879599"/>
            </a:xfrm>
            <a:custGeom>
              <a:avLst/>
              <a:gdLst/>
              <a:ahLst/>
              <a:cxnLst/>
              <a:rect l="l" t="t" r="r" b="b"/>
              <a:pathLst>
                <a:path w="2821161" h="1879599">
                  <a:moveTo>
                    <a:pt x="0" y="0"/>
                  </a:moveTo>
                  <a:lnTo>
                    <a:pt x="2821161" y="0"/>
                  </a:lnTo>
                  <a:lnTo>
                    <a:pt x="2821161" y="1879599"/>
                  </a:lnTo>
                  <a:lnTo>
                    <a:pt x="0" y="1879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3696775" y="2083263"/>
            <a:ext cx="4078439" cy="6789779"/>
            <a:chOff x="0" y="0"/>
            <a:chExt cx="5437919" cy="9053038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1203629"/>
              <a:ext cx="5437919" cy="7849410"/>
              <a:chOff x="0" y="0"/>
              <a:chExt cx="1074157" cy="155050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074157" cy="1550501"/>
              </a:xfrm>
              <a:custGeom>
                <a:avLst/>
                <a:gdLst/>
                <a:ahLst/>
                <a:cxnLst/>
                <a:rect l="l" t="t" r="r" b="b"/>
                <a:pathLst>
                  <a:path w="1074157" h="1550501">
                    <a:moveTo>
                      <a:pt x="132878" y="0"/>
                    </a:moveTo>
                    <a:lnTo>
                      <a:pt x="941279" y="0"/>
                    </a:lnTo>
                    <a:cubicBezTo>
                      <a:pt x="1014665" y="0"/>
                      <a:pt x="1074157" y="59491"/>
                      <a:pt x="1074157" y="132878"/>
                    </a:cubicBezTo>
                    <a:lnTo>
                      <a:pt x="1074157" y="1417623"/>
                    </a:lnTo>
                    <a:cubicBezTo>
                      <a:pt x="1074157" y="1491009"/>
                      <a:pt x="1014665" y="1550501"/>
                      <a:pt x="941279" y="1550501"/>
                    </a:cubicBezTo>
                    <a:lnTo>
                      <a:pt x="132878" y="1550501"/>
                    </a:lnTo>
                    <a:cubicBezTo>
                      <a:pt x="59491" y="1550501"/>
                      <a:pt x="0" y="1491009"/>
                      <a:pt x="0" y="1417623"/>
                    </a:cubicBezTo>
                    <a:lnTo>
                      <a:pt x="0" y="132878"/>
                    </a:lnTo>
                    <a:cubicBezTo>
                      <a:pt x="0" y="59491"/>
                      <a:pt x="59491" y="0"/>
                      <a:pt x="132878" y="0"/>
                    </a:cubicBezTo>
                    <a:close/>
                  </a:path>
                </a:pathLst>
              </a:custGeom>
              <a:solidFill>
                <a:srgbClr val="BEA088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074157" cy="15981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1316044" y="0"/>
              <a:ext cx="2821161" cy="1879599"/>
            </a:xfrm>
            <a:custGeom>
              <a:avLst/>
              <a:gdLst/>
              <a:ahLst/>
              <a:cxnLst/>
              <a:rect l="l" t="t" r="r" b="b"/>
              <a:pathLst>
                <a:path w="2821161" h="1879599">
                  <a:moveTo>
                    <a:pt x="0" y="0"/>
                  </a:moveTo>
                  <a:lnTo>
                    <a:pt x="2821161" y="0"/>
                  </a:lnTo>
                  <a:lnTo>
                    <a:pt x="2821161" y="1879599"/>
                  </a:lnTo>
                  <a:lnTo>
                    <a:pt x="0" y="1879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4971551" y="3872322"/>
            <a:ext cx="3616173" cy="4789687"/>
            <a:chOff x="0" y="0"/>
            <a:chExt cx="4821564" cy="6386249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821564" cy="6386249"/>
              <a:chOff x="0" y="0"/>
              <a:chExt cx="1097979" cy="145429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097979" cy="1454293"/>
              </a:xfrm>
              <a:custGeom>
                <a:avLst/>
                <a:gdLst/>
                <a:ahLst/>
                <a:cxnLst/>
                <a:rect l="l" t="t" r="r" b="b"/>
                <a:pathLst>
                  <a:path w="1097979" h="1454293">
                    <a:moveTo>
                      <a:pt x="109187" y="0"/>
                    </a:moveTo>
                    <a:lnTo>
                      <a:pt x="988792" y="0"/>
                    </a:lnTo>
                    <a:cubicBezTo>
                      <a:pt x="1017750" y="0"/>
                      <a:pt x="1045522" y="11504"/>
                      <a:pt x="1065999" y="31980"/>
                    </a:cubicBezTo>
                    <a:cubicBezTo>
                      <a:pt x="1086475" y="52457"/>
                      <a:pt x="1097979" y="80229"/>
                      <a:pt x="1097979" y="109187"/>
                    </a:cubicBezTo>
                    <a:lnTo>
                      <a:pt x="1097979" y="1345106"/>
                    </a:lnTo>
                    <a:cubicBezTo>
                      <a:pt x="1097979" y="1374064"/>
                      <a:pt x="1086475" y="1401837"/>
                      <a:pt x="1065999" y="1422313"/>
                    </a:cubicBezTo>
                    <a:cubicBezTo>
                      <a:pt x="1045522" y="1442789"/>
                      <a:pt x="1017750" y="1454293"/>
                      <a:pt x="988792" y="1454293"/>
                    </a:cubicBezTo>
                    <a:lnTo>
                      <a:pt x="109187" y="1454293"/>
                    </a:lnTo>
                    <a:cubicBezTo>
                      <a:pt x="80229" y="1454293"/>
                      <a:pt x="52457" y="1442789"/>
                      <a:pt x="31980" y="1422313"/>
                    </a:cubicBezTo>
                    <a:cubicBezTo>
                      <a:pt x="11504" y="1401837"/>
                      <a:pt x="0" y="1374064"/>
                      <a:pt x="0" y="1345106"/>
                    </a:cubicBezTo>
                    <a:lnTo>
                      <a:pt x="0" y="109187"/>
                    </a:lnTo>
                    <a:cubicBezTo>
                      <a:pt x="0" y="80229"/>
                      <a:pt x="11504" y="52457"/>
                      <a:pt x="31980" y="31980"/>
                    </a:cubicBezTo>
                    <a:cubicBezTo>
                      <a:pt x="52457" y="11504"/>
                      <a:pt x="80229" y="0"/>
                      <a:pt x="1091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097979" cy="1501918"/>
              </a:xfrm>
              <a:prstGeom prst="rect">
                <a:avLst/>
              </a:prstGeom>
            </p:spPr>
            <p:txBody>
              <a:bodyPr lIns="44065" tIns="44065" rIns="44065" bIns="4406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1198463" y="311809"/>
              <a:ext cx="2448409" cy="1594108"/>
            </a:xfrm>
            <a:custGeom>
              <a:avLst/>
              <a:gdLst/>
              <a:ahLst/>
              <a:cxnLst/>
              <a:rect l="l" t="t" r="r" b="b"/>
              <a:pathLst>
                <a:path w="2448409" h="1594108">
                  <a:moveTo>
                    <a:pt x="0" y="0"/>
                  </a:moveTo>
                  <a:lnTo>
                    <a:pt x="2448409" y="0"/>
                  </a:lnTo>
                  <a:lnTo>
                    <a:pt x="2448409" y="1594108"/>
                  </a:lnTo>
                  <a:lnTo>
                    <a:pt x="0" y="1594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1251478" y="2007517"/>
              <a:ext cx="2395394" cy="1341421"/>
            </a:xfrm>
            <a:custGeom>
              <a:avLst/>
              <a:gdLst/>
              <a:ahLst/>
              <a:cxnLst/>
              <a:rect l="l" t="t" r="r" b="b"/>
              <a:pathLst>
                <a:path w="2395394" h="1341421">
                  <a:moveTo>
                    <a:pt x="0" y="0"/>
                  </a:moveTo>
                  <a:lnTo>
                    <a:pt x="2395394" y="0"/>
                  </a:lnTo>
                  <a:lnTo>
                    <a:pt x="2395394" y="1341421"/>
                  </a:lnTo>
                  <a:lnTo>
                    <a:pt x="0" y="1341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251478" y="4925293"/>
              <a:ext cx="2395394" cy="1113968"/>
            </a:xfrm>
            <a:custGeom>
              <a:avLst/>
              <a:gdLst/>
              <a:ahLst/>
              <a:cxnLst/>
              <a:rect l="l" t="t" r="r" b="b"/>
              <a:pathLst>
                <a:path w="2395394" h="1113968">
                  <a:moveTo>
                    <a:pt x="0" y="0"/>
                  </a:moveTo>
                  <a:lnTo>
                    <a:pt x="2395394" y="0"/>
                  </a:lnTo>
                  <a:lnTo>
                    <a:pt x="2395394" y="1113968"/>
                  </a:lnTo>
                  <a:lnTo>
                    <a:pt x="0" y="1113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251478" y="3508407"/>
              <a:ext cx="2395394" cy="1251787"/>
            </a:xfrm>
            <a:custGeom>
              <a:avLst/>
              <a:gdLst/>
              <a:ahLst/>
              <a:cxnLst/>
              <a:rect l="l" t="t" r="r" b="b"/>
              <a:pathLst>
                <a:path w="2395394" h="1251787">
                  <a:moveTo>
                    <a:pt x="0" y="0"/>
                  </a:moveTo>
                  <a:lnTo>
                    <a:pt x="2395394" y="0"/>
                  </a:lnTo>
                  <a:lnTo>
                    <a:pt x="2395394" y="1251786"/>
                  </a:lnTo>
                  <a:lnTo>
                    <a:pt x="0" y="1251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>
            <a:off x="360488" y="2143144"/>
            <a:ext cx="4078439" cy="6780930"/>
            <a:chOff x="0" y="0"/>
            <a:chExt cx="5437919" cy="9041240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1191830"/>
              <a:ext cx="5437919" cy="7849410"/>
              <a:chOff x="0" y="0"/>
              <a:chExt cx="1074157" cy="1550501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074157" cy="1550501"/>
              </a:xfrm>
              <a:custGeom>
                <a:avLst/>
                <a:gdLst/>
                <a:ahLst/>
                <a:cxnLst/>
                <a:rect l="l" t="t" r="r" b="b"/>
                <a:pathLst>
                  <a:path w="1074157" h="1550501">
                    <a:moveTo>
                      <a:pt x="132878" y="0"/>
                    </a:moveTo>
                    <a:lnTo>
                      <a:pt x="941279" y="0"/>
                    </a:lnTo>
                    <a:cubicBezTo>
                      <a:pt x="1014665" y="0"/>
                      <a:pt x="1074157" y="59491"/>
                      <a:pt x="1074157" y="132878"/>
                    </a:cubicBezTo>
                    <a:lnTo>
                      <a:pt x="1074157" y="1417623"/>
                    </a:lnTo>
                    <a:cubicBezTo>
                      <a:pt x="1074157" y="1491009"/>
                      <a:pt x="1014665" y="1550501"/>
                      <a:pt x="941279" y="1550501"/>
                    </a:cubicBezTo>
                    <a:lnTo>
                      <a:pt x="132878" y="1550501"/>
                    </a:lnTo>
                    <a:cubicBezTo>
                      <a:pt x="59491" y="1550501"/>
                      <a:pt x="0" y="1491009"/>
                      <a:pt x="0" y="1417623"/>
                    </a:cubicBezTo>
                    <a:lnTo>
                      <a:pt x="0" y="132878"/>
                    </a:lnTo>
                    <a:cubicBezTo>
                      <a:pt x="0" y="59491"/>
                      <a:pt x="59491" y="0"/>
                      <a:pt x="132878" y="0"/>
                    </a:cubicBezTo>
                    <a:close/>
                  </a:path>
                </a:pathLst>
              </a:custGeom>
              <a:solidFill>
                <a:srgbClr val="BEA088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1074157" cy="15981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1316044" y="0"/>
              <a:ext cx="2821161" cy="1879599"/>
            </a:xfrm>
            <a:custGeom>
              <a:avLst/>
              <a:gdLst/>
              <a:ahLst/>
              <a:cxnLst/>
              <a:rect l="l" t="t" r="r" b="b"/>
              <a:pathLst>
                <a:path w="2821161" h="1879599">
                  <a:moveTo>
                    <a:pt x="0" y="0"/>
                  </a:moveTo>
                  <a:lnTo>
                    <a:pt x="2821161" y="0"/>
                  </a:lnTo>
                  <a:lnTo>
                    <a:pt x="2821161" y="1879599"/>
                  </a:lnTo>
                  <a:lnTo>
                    <a:pt x="0" y="1879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591621" y="3872322"/>
            <a:ext cx="3616173" cy="4789687"/>
            <a:chOff x="0" y="0"/>
            <a:chExt cx="4821564" cy="6386249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4821564" cy="6386249"/>
              <a:chOff x="0" y="0"/>
              <a:chExt cx="1097979" cy="1454293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097979" cy="1454293"/>
              </a:xfrm>
              <a:custGeom>
                <a:avLst/>
                <a:gdLst/>
                <a:ahLst/>
                <a:cxnLst/>
                <a:rect l="l" t="t" r="r" b="b"/>
                <a:pathLst>
                  <a:path w="1097979" h="1454293">
                    <a:moveTo>
                      <a:pt x="94711" y="0"/>
                    </a:moveTo>
                    <a:lnTo>
                      <a:pt x="1003268" y="0"/>
                    </a:lnTo>
                    <a:cubicBezTo>
                      <a:pt x="1055575" y="0"/>
                      <a:pt x="1097979" y="42403"/>
                      <a:pt x="1097979" y="94711"/>
                    </a:cubicBezTo>
                    <a:lnTo>
                      <a:pt x="1097979" y="1359582"/>
                    </a:lnTo>
                    <a:cubicBezTo>
                      <a:pt x="1097979" y="1411890"/>
                      <a:pt x="1055575" y="1454293"/>
                      <a:pt x="1003268" y="1454293"/>
                    </a:cubicBezTo>
                    <a:lnTo>
                      <a:pt x="94711" y="1454293"/>
                    </a:lnTo>
                    <a:cubicBezTo>
                      <a:pt x="42403" y="1454293"/>
                      <a:pt x="0" y="1411890"/>
                      <a:pt x="0" y="1359582"/>
                    </a:cubicBezTo>
                    <a:lnTo>
                      <a:pt x="0" y="94711"/>
                    </a:lnTo>
                    <a:cubicBezTo>
                      <a:pt x="0" y="42403"/>
                      <a:pt x="42403" y="0"/>
                      <a:pt x="9471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1097979" cy="15019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142474" y="633265"/>
              <a:ext cx="2290827" cy="2290827"/>
            </a:xfrm>
            <a:custGeom>
              <a:avLst/>
              <a:gdLst/>
              <a:ahLst/>
              <a:cxnLst/>
              <a:rect l="l" t="t" r="r" b="b"/>
              <a:pathLst>
                <a:path w="2290827" h="2290827">
                  <a:moveTo>
                    <a:pt x="0" y="0"/>
                  </a:moveTo>
                  <a:lnTo>
                    <a:pt x="2290827" y="0"/>
                  </a:lnTo>
                  <a:lnTo>
                    <a:pt x="2290827" y="2290827"/>
                  </a:lnTo>
                  <a:lnTo>
                    <a:pt x="0" y="2290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2459452" y="955578"/>
              <a:ext cx="2347475" cy="1879850"/>
            </a:xfrm>
            <a:custGeom>
              <a:avLst/>
              <a:gdLst/>
              <a:ahLst/>
              <a:cxnLst/>
              <a:rect l="l" t="t" r="r" b="b"/>
              <a:pathLst>
                <a:path w="2347475" h="1879850">
                  <a:moveTo>
                    <a:pt x="0" y="0"/>
                  </a:moveTo>
                  <a:lnTo>
                    <a:pt x="2347475" y="0"/>
                  </a:lnTo>
                  <a:lnTo>
                    <a:pt x="2347475" y="1879850"/>
                  </a:lnTo>
                  <a:lnTo>
                    <a:pt x="0" y="1879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>
              <a:off x="135338" y="3904031"/>
              <a:ext cx="2273626" cy="856162"/>
            </a:xfrm>
            <a:custGeom>
              <a:avLst/>
              <a:gdLst/>
              <a:ahLst/>
              <a:cxnLst/>
              <a:rect l="l" t="t" r="r" b="b"/>
              <a:pathLst>
                <a:path w="2273626" h="856162">
                  <a:moveTo>
                    <a:pt x="0" y="0"/>
                  </a:moveTo>
                  <a:lnTo>
                    <a:pt x="2273626" y="0"/>
                  </a:lnTo>
                  <a:lnTo>
                    <a:pt x="2273626" y="856162"/>
                  </a:lnTo>
                  <a:lnTo>
                    <a:pt x="0" y="85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2552268" y="3359575"/>
              <a:ext cx="2161843" cy="2161843"/>
            </a:xfrm>
            <a:custGeom>
              <a:avLst/>
              <a:gdLst/>
              <a:ahLst/>
              <a:cxnLst/>
              <a:rect l="l" t="t" r="r" b="b"/>
              <a:pathLst>
                <a:path w="2161843" h="2161843">
                  <a:moveTo>
                    <a:pt x="0" y="0"/>
                  </a:moveTo>
                  <a:lnTo>
                    <a:pt x="2161843" y="0"/>
                  </a:lnTo>
                  <a:lnTo>
                    <a:pt x="2161843" y="2161843"/>
                  </a:lnTo>
                  <a:lnTo>
                    <a:pt x="0" y="2161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grpSp>
        <p:nvGrpSpPr>
          <p:cNvPr id="54" name="Group 54"/>
          <p:cNvGrpSpPr/>
          <p:nvPr/>
        </p:nvGrpSpPr>
        <p:grpSpPr>
          <a:xfrm>
            <a:off x="13968783" y="3872322"/>
            <a:ext cx="3616173" cy="4789687"/>
            <a:chOff x="0" y="0"/>
            <a:chExt cx="4821564" cy="6386249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4821564" cy="6386249"/>
              <a:chOff x="0" y="0"/>
              <a:chExt cx="1097979" cy="1454293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097979" cy="1454293"/>
              </a:xfrm>
              <a:custGeom>
                <a:avLst/>
                <a:gdLst/>
                <a:ahLst/>
                <a:cxnLst/>
                <a:rect l="l" t="t" r="r" b="b"/>
                <a:pathLst>
                  <a:path w="1097979" h="1454293">
                    <a:moveTo>
                      <a:pt x="94711" y="0"/>
                    </a:moveTo>
                    <a:lnTo>
                      <a:pt x="1003268" y="0"/>
                    </a:lnTo>
                    <a:cubicBezTo>
                      <a:pt x="1055575" y="0"/>
                      <a:pt x="1097979" y="42403"/>
                      <a:pt x="1097979" y="94711"/>
                    </a:cubicBezTo>
                    <a:lnTo>
                      <a:pt x="1097979" y="1359582"/>
                    </a:lnTo>
                    <a:cubicBezTo>
                      <a:pt x="1097979" y="1411890"/>
                      <a:pt x="1055575" y="1454293"/>
                      <a:pt x="1003268" y="1454293"/>
                    </a:cubicBezTo>
                    <a:lnTo>
                      <a:pt x="94711" y="1454293"/>
                    </a:lnTo>
                    <a:cubicBezTo>
                      <a:pt x="42403" y="1454293"/>
                      <a:pt x="0" y="1411890"/>
                      <a:pt x="0" y="1359582"/>
                    </a:cubicBezTo>
                    <a:lnTo>
                      <a:pt x="0" y="94711"/>
                    </a:lnTo>
                    <a:cubicBezTo>
                      <a:pt x="0" y="42403"/>
                      <a:pt x="42403" y="0"/>
                      <a:pt x="9471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097979" cy="15019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844269" y="659386"/>
              <a:ext cx="3086192" cy="2628979"/>
            </a:xfrm>
            <a:custGeom>
              <a:avLst/>
              <a:gdLst/>
              <a:ahLst/>
              <a:cxnLst/>
              <a:rect l="l" t="t" r="r" b="b"/>
              <a:pathLst>
                <a:path w="3086192" h="2628979">
                  <a:moveTo>
                    <a:pt x="0" y="0"/>
                  </a:moveTo>
                  <a:lnTo>
                    <a:pt x="3086193" y="0"/>
                  </a:lnTo>
                  <a:lnTo>
                    <a:pt x="3086193" y="2628979"/>
                  </a:lnTo>
                  <a:lnTo>
                    <a:pt x="0" y="2628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31547" y="4252608"/>
              <a:ext cx="4511637" cy="1450577"/>
            </a:xfrm>
            <a:custGeom>
              <a:avLst/>
              <a:gdLst/>
              <a:ahLst/>
              <a:cxnLst/>
              <a:rect l="l" t="t" r="r" b="b"/>
              <a:pathLst>
                <a:path w="4511637" h="1450577">
                  <a:moveTo>
                    <a:pt x="0" y="0"/>
                  </a:moveTo>
                  <a:lnTo>
                    <a:pt x="4511637" y="0"/>
                  </a:lnTo>
                  <a:lnTo>
                    <a:pt x="4511637" y="1450577"/>
                  </a:lnTo>
                  <a:lnTo>
                    <a:pt x="0" y="14505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</p:grpSp>
      <p:grpSp>
        <p:nvGrpSpPr>
          <p:cNvPr id="60" name="Group 60"/>
          <p:cNvGrpSpPr/>
          <p:nvPr/>
        </p:nvGrpSpPr>
        <p:grpSpPr>
          <a:xfrm>
            <a:off x="9439455" y="3872322"/>
            <a:ext cx="3616173" cy="4789687"/>
            <a:chOff x="0" y="0"/>
            <a:chExt cx="4821564" cy="6386249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4821564" cy="6386249"/>
              <a:chOff x="0" y="0"/>
              <a:chExt cx="1097979" cy="145429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097979" cy="1454293"/>
              </a:xfrm>
              <a:custGeom>
                <a:avLst/>
                <a:gdLst/>
                <a:ahLst/>
                <a:cxnLst/>
                <a:rect l="l" t="t" r="r" b="b"/>
                <a:pathLst>
                  <a:path w="1097979" h="1454293">
                    <a:moveTo>
                      <a:pt x="94711" y="0"/>
                    </a:moveTo>
                    <a:lnTo>
                      <a:pt x="1003268" y="0"/>
                    </a:lnTo>
                    <a:cubicBezTo>
                      <a:pt x="1055575" y="0"/>
                      <a:pt x="1097979" y="42403"/>
                      <a:pt x="1097979" y="94711"/>
                    </a:cubicBezTo>
                    <a:lnTo>
                      <a:pt x="1097979" y="1359582"/>
                    </a:lnTo>
                    <a:cubicBezTo>
                      <a:pt x="1097979" y="1411890"/>
                      <a:pt x="1055575" y="1454293"/>
                      <a:pt x="1003268" y="1454293"/>
                    </a:cubicBezTo>
                    <a:lnTo>
                      <a:pt x="94711" y="1454293"/>
                    </a:lnTo>
                    <a:cubicBezTo>
                      <a:pt x="42403" y="1454293"/>
                      <a:pt x="0" y="1411890"/>
                      <a:pt x="0" y="1359582"/>
                    </a:cubicBezTo>
                    <a:lnTo>
                      <a:pt x="0" y="94711"/>
                    </a:lnTo>
                    <a:cubicBezTo>
                      <a:pt x="0" y="42403"/>
                      <a:pt x="42403" y="0"/>
                      <a:pt x="9471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47625"/>
                <a:ext cx="1097979" cy="15019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4" name="Freeform 64"/>
            <p:cNvSpPr/>
            <p:nvPr/>
          </p:nvSpPr>
          <p:spPr>
            <a:xfrm>
              <a:off x="2391471" y="1811816"/>
              <a:ext cx="2259924" cy="1023613"/>
            </a:xfrm>
            <a:custGeom>
              <a:avLst/>
              <a:gdLst/>
              <a:ahLst/>
              <a:cxnLst/>
              <a:rect l="l" t="t" r="r" b="b"/>
              <a:pathLst>
                <a:path w="2259924" h="1023613">
                  <a:moveTo>
                    <a:pt x="0" y="0"/>
                  </a:moveTo>
                  <a:lnTo>
                    <a:pt x="2259924" y="0"/>
                  </a:lnTo>
                  <a:lnTo>
                    <a:pt x="2259924" y="1023612"/>
                  </a:lnTo>
                  <a:lnTo>
                    <a:pt x="0" y="1023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363393" y="2063154"/>
              <a:ext cx="1896463" cy="1896463"/>
            </a:xfrm>
            <a:custGeom>
              <a:avLst/>
              <a:gdLst/>
              <a:ahLst/>
              <a:cxnLst/>
              <a:rect l="l" t="t" r="r" b="b"/>
              <a:pathLst>
                <a:path w="1896463" h="1896463">
                  <a:moveTo>
                    <a:pt x="0" y="0"/>
                  </a:moveTo>
                  <a:lnTo>
                    <a:pt x="1896463" y="0"/>
                  </a:lnTo>
                  <a:lnTo>
                    <a:pt x="1896463" y="1896463"/>
                  </a:lnTo>
                  <a:lnTo>
                    <a:pt x="0" y="1896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>
              <a:off x="144226" y="4394198"/>
              <a:ext cx="2334796" cy="1167398"/>
            </a:xfrm>
            <a:custGeom>
              <a:avLst/>
              <a:gdLst/>
              <a:ahLst/>
              <a:cxnLst/>
              <a:rect l="l" t="t" r="r" b="b"/>
              <a:pathLst>
                <a:path w="2334796" h="1167398">
                  <a:moveTo>
                    <a:pt x="0" y="0"/>
                  </a:moveTo>
                  <a:lnTo>
                    <a:pt x="2334796" y="0"/>
                  </a:lnTo>
                  <a:lnTo>
                    <a:pt x="2334796" y="1167398"/>
                  </a:lnTo>
                  <a:lnTo>
                    <a:pt x="0" y="1167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>
              <a:off x="325920" y="243866"/>
              <a:ext cx="2221790" cy="1384707"/>
            </a:xfrm>
            <a:custGeom>
              <a:avLst/>
              <a:gdLst/>
              <a:ahLst/>
              <a:cxnLst/>
              <a:rect l="l" t="t" r="r" b="b"/>
              <a:pathLst>
                <a:path w="2221790" h="1384707">
                  <a:moveTo>
                    <a:pt x="0" y="0"/>
                  </a:moveTo>
                  <a:lnTo>
                    <a:pt x="2221790" y="0"/>
                  </a:lnTo>
                  <a:lnTo>
                    <a:pt x="2221790" y="1384707"/>
                  </a:lnTo>
                  <a:lnTo>
                    <a:pt x="0" y="138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2606786" y="3533928"/>
              <a:ext cx="2044609" cy="2044609"/>
            </a:xfrm>
            <a:custGeom>
              <a:avLst/>
              <a:gdLst/>
              <a:ahLst/>
              <a:cxnLst/>
              <a:rect l="l" t="t" r="r" b="b"/>
              <a:pathLst>
                <a:path w="2044609" h="2044609">
                  <a:moveTo>
                    <a:pt x="0" y="0"/>
                  </a:moveTo>
                  <a:lnTo>
                    <a:pt x="2044609" y="0"/>
                  </a:lnTo>
                  <a:lnTo>
                    <a:pt x="2044609" y="2044609"/>
                  </a:lnTo>
                  <a:lnTo>
                    <a:pt x="0" y="2044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sp>
        <p:nvSpPr>
          <p:cNvPr id="69" name="TextBox 69"/>
          <p:cNvSpPr txBox="1"/>
          <p:nvPr/>
        </p:nvSpPr>
        <p:spPr>
          <a:xfrm>
            <a:off x="8040981" y="1431263"/>
            <a:ext cx="2627019" cy="4927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도구 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12638840" y="408325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02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93125" y="3426287"/>
            <a:ext cx="3726475" cy="3456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754"/>
              </a:lnSpc>
              <a:spcBef>
                <a:spcPct val="0"/>
              </a:spcBef>
              <a:defRPr/>
            </a:pPr>
            <a:r>
              <a:rPr lang="en-US" sz="1967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애플리케이션 취약점 분석 도구</a:t>
            </a:r>
            <a:endParaRPr lang="en-US" sz="1967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2" name="TextBox 72"/>
          <p:cNvSpPr txBox="1"/>
          <p:nvPr/>
        </p:nvSpPr>
        <p:spPr>
          <a:xfrm>
            <a:off x="5011887" y="3464387"/>
            <a:ext cx="3751113" cy="3456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754"/>
              </a:lnSpc>
              <a:spcBef>
                <a:spcPct val="0"/>
              </a:spcBef>
              <a:defRPr/>
            </a:pPr>
            <a:r>
              <a:rPr lang="en-US" sz="1967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취약점 공격 및 시뮬레이션 도구</a:t>
            </a:r>
            <a:endParaRPr lang="en-US" sz="1967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9472452" y="3464387"/>
            <a:ext cx="3786348" cy="3456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754"/>
              </a:lnSpc>
              <a:spcBef>
                <a:spcPct val="0"/>
              </a:spcBef>
              <a:defRPr/>
            </a:pPr>
            <a:r>
              <a:rPr lang="en-US" sz="1967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스캐닝 및 정보수집 도구</a:t>
            </a:r>
            <a:endParaRPr lang="en-US" sz="1967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14067443" y="3445337"/>
            <a:ext cx="3521212" cy="33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4"/>
              </a:lnSpc>
              <a:spcBef>
                <a:spcPct val="0"/>
              </a:spcBef>
            </a:pPr>
            <a:r>
              <a:rPr lang="en-US" sz="1967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크롤링 및 자동화 스크립트 도구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17" y="1474835"/>
            <a:ext cx="12494420" cy="8088265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13340" y="473729"/>
            <a:ext cx="6359660" cy="4882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결과 - 포트 및 운영체제 정보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5784055" y="3775028"/>
            <a:ext cx="4426745" cy="3470621"/>
            <a:chOff x="0" y="0"/>
            <a:chExt cx="899263" cy="72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9263" cy="728953"/>
            </a:xfrm>
            <a:custGeom>
              <a:avLst/>
              <a:gdLst/>
              <a:ahLst/>
              <a:cxnLst/>
              <a:rect l="l" t="t" r="r" b="b"/>
              <a:pathLst>
                <a:path w="899263" h="728953">
                  <a:moveTo>
                    <a:pt x="0" y="0"/>
                  </a:moveTo>
                  <a:lnTo>
                    <a:pt x="899263" y="0"/>
                  </a:lnTo>
                  <a:lnTo>
                    <a:pt x="899263" y="728953"/>
                  </a:lnTo>
                  <a:lnTo>
                    <a:pt x="0" y="728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99263" cy="776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36768" y="7505700"/>
            <a:ext cx="9046032" cy="1113122"/>
            <a:chOff x="0" y="0"/>
            <a:chExt cx="1835340" cy="2316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5340" cy="231695"/>
            </a:xfrm>
            <a:custGeom>
              <a:avLst/>
              <a:gdLst/>
              <a:ahLst/>
              <a:cxnLst/>
              <a:rect l="l" t="t" r="r" b="b"/>
              <a:pathLst>
                <a:path w="1835340" h="231695">
                  <a:moveTo>
                    <a:pt x="0" y="0"/>
                  </a:moveTo>
                  <a:lnTo>
                    <a:pt x="1835340" y="0"/>
                  </a:lnTo>
                  <a:lnTo>
                    <a:pt x="1835340" y="231695"/>
                  </a:lnTo>
                  <a:lnTo>
                    <a:pt x="0" y="231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35340" cy="279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5255403" y="4069766"/>
            <a:ext cx="309577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2" y="1500079"/>
            <a:ext cx="4663844" cy="5139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06804" y="404514"/>
            <a:ext cx="3474393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결과 - 웹 구조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64354" y="1104948"/>
            <a:ext cx="11215697" cy="9092326"/>
            <a:chOff x="0" y="-38100"/>
            <a:chExt cx="14954263" cy="1212310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74216"/>
              <a:ext cx="14916163" cy="11910785"/>
              <a:chOff x="0" y="0"/>
              <a:chExt cx="2946403" cy="235274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46403" cy="2352748"/>
              </a:xfrm>
              <a:custGeom>
                <a:avLst/>
                <a:gdLst/>
                <a:ahLst/>
                <a:cxnLst/>
                <a:rect l="l" t="t" r="r" b="b"/>
                <a:pathLst>
                  <a:path w="2946403" h="2352748">
                    <a:moveTo>
                      <a:pt x="0" y="0"/>
                    </a:moveTo>
                    <a:lnTo>
                      <a:pt x="2946403" y="0"/>
                    </a:lnTo>
                    <a:lnTo>
                      <a:pt x="2946403" y="2352748"/>
                    </a:lnTo>
                    <a:lnTo>
                      <a:pt x="0" y="23527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2946403" cy="24003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46455" y="-38100"/>
              <a:ext cx="14507808" cy="11974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44"/>
                </a:lnSpc>
              </a:pPr>
              <a:endParaRPr dirty="0"/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/.html               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(Status:  200)</a:t>
              </a:r>
              <a:r>
                <a:rPr lang="en-US" sz="1960" dirty="0">
                  <a:solidFill>
                    <a:srgbClr val="2898A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[Size:  41631]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/login                 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(Status:  200)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30130]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/login.html        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(Status:  200)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30130]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/upload                                </a:t>
              </a:r>
              <a:r>
                <a:rPr lang="en-US" sz="1960" dirty="0">
                  <a:solidFill>
                    <a:srgbClr val="41B8D5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(Status:  302)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0] </a:t>
              </a:r>
              <a:r>
                <a:rPr lang="en-US" sz="1960" dirty="0">
                  <a:solidFill>
                    <a:srgbClr val="2F5F9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[-&gt; http://</a:t>
              </a:r>
              <a:r>
                <a:rPr lang="en-US" sz="1960" dirty="0" smtClean="0">
                  <a:solidFill>
                    <a:srgbClr val="2F5F9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www.church.kr/upload</a:t>
              </a:r>
              <a:r>
                <a:rPr lang="en-US" sz="1960" dirty="0">
                  <a:solidFill>
                    <a:srgbClr val="2F5F9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/logout                                  </a:t>
              </a:r>
              <a:r>
                <a:rPr lang="en-US" sz="1960" dirty="0">
                  <a:solidFill>
                    <a:srgbClr val="41B8D5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(Status:  302)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0] </a:t>
              </a:r>
              <a:r>
                <a:rPr lang="en-US" sz="1960" dirty="0">
                  <a:solidFill>
                    <a:srgbClr val="2F5F9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[-&gt; http://</a:t>
              </a:r>
              <a:r>
                <a:rPr lang="en-US" sz="1960" dirty="0" smtClean="0">
                  <a:solidFill>
                    <a:srgbClr val="2F5F9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www.church.kr/login?logout</a:t>
              </a:r>
              <a:r>
                <a:rPr lang="en-US" sz="1960" dirty="0">
                  <a:solidFill>
                    <a:srgbClr val="2F5F98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/sample            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(Status:  200)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2428]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/sample.html    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(Status:  200) 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[Size:  2428]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/Gallery             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(Status:  200) 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[Size:  38287]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/Gallery.html    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(Status:  200)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38287]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/word                 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(Status:  200)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23654]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/word.html      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(Status:  200)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23654]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/Location         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(Status:  200)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28044]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/Location.html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(Status:  200)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28044]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/http%3A%2F%2Fwww       </a:t>
              </a:r>
              <a:r>
                <a:rPr lang="en-US" sz="1960" dirty="0">
                  <a:solidFill>
                    <a:srgbClr val="FA9804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(Status:  400)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804]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/http%3A%2F%2Fwww.html </a:t>
              </a:r>
              <a:r>
                <a:rPr lang="en-US" sz="1960" dirty="0">
                  <a:solidFill>
                    <a:srgbClr val="FA9804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(Status:  400)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804]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/.html                                   </a:t>
              </a:r>
              <a:r>
                <a:rPr lang="en-US" sz="1960" dirty="0">
                  <a:solidFill>
                    <a:srgbClr val="00BF63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(Status:  200)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41631]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/http%3A%2F%2Fyoutube  </a:t>
              </a:r>
              <a:r>
                <a:rPr lang="en-US" sz="1960" dirty="0">
                  <a:solidFill>
                    <a:srgbClr val="FA9804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(Status:  400)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804]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/http%3A%2F%2Fyoutube.html </a:t>
              </a:r>
              <a:r>
                <a:rPr lang="en-US" sz="1960" dirty="0">
                  <a:solidFill>
                    <a:srgbClr val="FA9804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(Status:  400)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804]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/http%3A%2F%2Fblogs      </a:t>
              </a:r>
              <a:r>
                <a:rPr lang="en-US" sz="1960" dirty="0">
                  <a:solidFill>
                    <a:srgbClr val="FA9804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(Status:  400) 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[Size:  804]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/http%3A%2F%2Fblogs.html </a:t>
              </a:r>
              <a:r>
                <a:rPr lang="en-US" sz="1960" dirty="0">
                  <a:solidFill>
                    <a:srgbClr val="FA9804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(Status:  400)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804]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/http%3A%2F%2Fblog      </a:t>
              </a:r>
              <a:r>
                <a:rPr lang="en-US" sz="1960" dirty="0">
                  <a:solidFill>
                    <a:srgbClr val="FA9804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(Status:  400) 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[Size:  804]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/http%3A%2F%2Fblog.html  </a:t>
              </a:r>
              <a:r>
                <a:rPr lang="en-US" sz="1960" dirty="0">
                  <a:solidFill>
                    <a:srgbClr val="FA9804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(Status:  400)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804]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/**http%3A%2F%2Fwww.html </a:t>
              </a:r>
              <a:r>
                <a:rPr lang="en-US" sz="1960" dirty="0">
                  <a:solidFill>
                    <a:srgbClr val="FA9804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(Status:  400)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804]</a:t>
              </a:r>
            </a:p>
            <a:p>
              <a:pPr algn="just">
                <a:lnSpc>
                  <a:spcPts val="2744"/>
                </a:lnSpc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/**http%3A%2F%2Fwww    </a:t>
              </a:r>
              <a:r>
                <a:rPr lang="en-US" sz="1960" dirty="0">
                  <a:solidFill>
                    <a:srgbClr val="FA9804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(Status:  400)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804]</a:t>
              </a:r>
            </a:p>
            <a:p>
              <a:pPr algn="just">
                <a:lnSpc>
                  <a:spcPts val="2744"/>
                </a:lnSpc>
                <a:spcBef>
                  <a:spcPct val="0"/>
                </a:spcBef>
              </a:pP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/27079%5Fclassicpeople2%2Ejpg   </a:t>
              </a:r>
              <a:r>
                <a:rPr lang="en-US" sz="1960" dirty="0">
                  <a:solidFill>
                    <a:srgbClr val="FF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(Status:  500)</a:t>
              </a:r>
              <a:r>
                <a:rPr lang="en-US" sz="196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[Size:  1690]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1756287">
            <a:off x="3018996" y="1428661"/>
            <a:ext cx="3481678" cy="3338059"/>
          </a:xfrm>
          <a:custGeom>
            <a:avLst/>
            <a:gdLst/>
            <a:ahLst/>
            <a:cxnLst/>
            <a:rect l="l" t="t" r="r" b="b"/>
            <a:pathLst>
              <a:path w="3481678" h="3338059">
                <a:moveTo>
                  <a:pt x="0" y="0"/>
                </a:moveTo>
                <a:lnTo>
                  <a:pt x="3481678" y="0"/>
                </a:lnTo>
                <a:lnTo>
                  <a:pt x="3481678" y="3338059"/>
                </a:lnTo>
                <a:lnTo>
                  <a:pt x="0" y="333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60" y="38100"/>
            <a:ext cx="10504318" cy="1022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31" y="649909"/>
            <a:ext cx="13576969" cy="9675191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968453" y="1128288"/>
            <a:ext cx="5825499" cy="4715219"/>
            <a:chOff x="0" y="0"/>
            <a:chExt cx="1080135" cy="8742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0135" cy="874273"/>
            </a:xfrm>
            <a:custGeom>
              <a:avLst/>
              <a:gdLst/>
              <a:ahLst/>
              <a:cxnLst/>
              <a:rect l="l" t="t" r="r" b="b"/>
              <a:pathLst>
                <a:path w="1080135" h="874273">
                  <a:moveTo>
                    <a:pt x="0" y="0"/>
                  </a:moveTo>
                  <a:lnTo>
                    <a:pt x="1080135" y="0"/>
                  </a:lnTo>
                  <a:lnTo>
                    <a:pt x="1080135" y="874273"/>
                  </a:lnTo>
                  <a:lnTo>
                    <a:pt x="0" y="87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080135" cy="921897"/>
            </a:xfrm>
            <a:prstGeom prst="rect">
              <a:avLst/>
            </a:prstGeom>
          </p:spPr>
          <p:txBody>
            <a:bodyPr lIns="52319" tIns="52319" rIns="52319" bIns="5231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68758" y="5877388"/>
            <a:ext cx="9207865" cy="2124892"/>
          </a:xfrm>
          <a:custGeom>
            <a:avLst/>
            <a:gdLst/>
            <a:ahLst/>
            <a:cxnLst/>
            <a:rect l="l" t="t" r="r" b="b"/>
            <a:pathLst>
              <a:path w="9207865" h="2124892">
                <a:moveTo>
                  <a:pt x="0" y="0"/>
                </a:moveTo>
                <a:lnTo>
                  <a:pt x="9207865" y="0"/>
                </a:lnTo>
                <a:lnTo>
                  <a:pt x="9207865" y="2124892"/>
                </a:lnTo>
                <a:lnTo>
                  <a:pt x="0" y="212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700000">
            <a:off x="8529733" y="4452369"/>
            <a:ext cx="1066257" cy="1991881"/>
          </a:xfrm>
          <a:custGeom>
            <a:avLst/>
            <a:gdLst/>
            <a:ahLst/>
            <a:cxnLst/>
            <a:rect l="l" t="t" r="r" b="b"/>
            <a:pathLst>
              <a:path w="1066257" h="1991881">
                <a:moveTo>
                  <a:pt x="0" y="0"/>
                </a:moveTo>
                <a:lnTo>
                  <a:pt x="1066257" y="0"/>
                </a:lnTo>
                <a:lnTo>
                  <a:pt x="1066257" y="1991881"/>
                </a:lnTo>
                <a:lnTo>
                  <a:pt x="0" y="19918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43241" y="128289"/>
            <a:ext cx="4186758" cy="4908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결과 - 웹 취약점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4631" y="820514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731369" y="389275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72033" y="4147260"/>
            <a:ext cx="7099318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0"/>
              </a:lnSpc>
            </a:pPr>
            <a:r>
              <a:rPr lang="en-US" sz="6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팀원소개 및 일정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558699" y="3239683"/>
            <a:ext cx="3491162" cy="561975"/>
            <a:chOff x="0" y="0"/>
            <a:chExt cx="4654883" cy="7493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025467" cy="749300"/>
              <a:chOff x="0" y="0"/>
              <a:chExt cx="2183304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18330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83304" h="406400">
                    <a:moveTo>
                      <a:pt x="1980104" y="0"/>
                    </a:moveTo>
                    <a:cubicBezTo>
                      <a:pt x="2092328" y="0"/>
                      <a:pt x="2183304" y="90976"/>
                      <a:pt x="2183304" y="203200"/>
                    </a:cubicBezTo>
                    <a:cubicBezTo>
                      <a:pt x="2183304" y="315424"/>
                      <a:pt x="2092328" y="406400"/>
                      <a:pt x="198010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218330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53175" y="3175"/>
              <a:ext cx="410170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i="1">
                  <a:solidFill>
                    <a:srgbClr val="FFFFFF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Chapter 01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3018658" cy="15971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5679E-6 L -0.00174 -0.55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275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5537" y="0"/>
            <a:ext cx="14176926" cy="16466280"/>
          </a:xfrm>
          <a:custGeom>
            <a:avLst/>
            <a:gdLst/>
            <a:ahLst/>
            <a:cxnLst/>
            <a:rect l="l" t="t" r="r" b="b"/>
            <a:pathLst>
              <a:path w="14176926" h="16466280">
                <a:moveTo>
                  <a:pt x="0" y="0"/>
                </a:moveTo>
                <a:lnTo>
                  <a:pt x="14176926" y="0"/>
                </a:lnTo>
                <a:lnTo>
                  <a:pt x="14176926" y="16466280"/>
                </a:lnTo>
                <a:lnTo>
                  <a:pt x="0" y="16466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35802E-6 L 0 -0.581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0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41849" y="0"/>
            <a:ext cx="14204301" cy="18635131"/>
          </a:xfrm>
          <a:custGeom>
            <a:avLst/>
            <a:gdLst/>
            <a:ahLst/>
            <a:cxnLst/>
            <a:rect l="l" t="t" r="r" b="b"/>
            <a:pathLst>
              <a:path w="14204301" h="18635131">
                <a:moveTo>
                  <a:pt x="0" y="0"/>
                </a:moveTo>
                <a:lnTo>
                  <a:pt x="14204302" y="0"/>
                </a:lnTo>
                <a:lnTo>
                  <a:pt x="14204302" y="18635131"/>
                </a:lnTo>
                <a:lnTo>
                  <a:pt x="0" y="18635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23457E-7 L 0 -0.79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91509" y="804004"/>
            <a:ext cx="20271018" cy="8743911"/>
            <a:chOff x="0" y="0"/>
            <a:chExt cx="5338869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638840" y="408325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02</a:t>
            </a:r>
          </a:p>
        </p:txBody>
      </p:sp>
      <p:sp>
        <p:nvSpPr>
          <p:cNvPr id="18" name="Freeform 18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858476" y="4098257"/>
            <a:ext cx="8933724" cy="10738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8540"/>
              </a:lnSpc>
              <a:defRPr/>
            </a:pPr>
            <a:r>
              <a:rPr lang="en-US" sz="6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SSRF 취약점 집중 분석</a:t>
            </a:r>
            <a:endParaRPr lang="en-US" sz="61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4558699" y="3239683"/>
            <a:ext cx="3491162" cy="561975"/>
            <a:chOff x="0" y="0"/>
            <a:chExt cx="4654883" cy="7493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025467" cy="749300"/>
              <a:chOff x="0" y="0"/>
              <a:chExt cx="2183304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18330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83304" h="406400">
                    <a:moveTo>
                      <a:pt x="1980104" y="0"/>
                    </a:moveTo>
                    <a:cubicBezTo>
                      <a:pt x="2092328" y="0"/>
                      <a:pt x="2183304" y="90976"/>
                      <a:pt x="2183304" y="203200"/>
                    </a:cubicBezTo>
                    <a:cubicBezTo>
                      <a:pt x="2183304" y="315424"/>
                      <a:pt x="2092328" y="406400"/>
                      <a:pt x="198010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218330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53175" y="3175"/>
              <a:ext cx="410170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i="1">
                  <a:solidFill>
                    <a:srgbClr val="FFFFFF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Chapter 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91509" y="804004"/>
            <a:ext cx="20271018" cy="8743911"/>
            <a:chOff x="0" y="0"/>
            <a:chExt cx="5338869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44690" y="4596222"/>
            <a:ext cx="2166197" cy="2349918"/>
          </a:xfrm>
          <a:custGeom>
            <a:avLst/>
            <a:gdLst/>
            <a:ahLst/>
            <a:cxnLst/>
            <a:rect l="l" t="t" r="r" b="b"/>
            <a:pathLst>
              <a:path w="2166197" h="2349918">
                <a:moveTo>
                  <a:pt x="0" y="0"/>
                </a:moveTo>
                <a:lnTo>
                  <a:pt x="2166197" y="0"/>
                </a:lnTo>
                <a:lnTo>
                  <a:pt x="2166197" y="2349918"/>
                </a:lnTo>
                <a:lnTo>
                  <a:pt x="0" y="2349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046356" y="4619894"/>
            <a:ext cx="2277936" cy="2360555"/>
          </a:xfrm>
          <a:custGeom>
            <a:avLst/>
            <a:gdLst/>
            <a:ahLst/>
            <a:cxnLst/>
            <a:rect l="l" t="t" r="r" b="b"/>
            <a:pathLst>
              <a:path w="2277936" h="2360555">
                <a:moveTo>
                  <a:pt x="0" y="0"/>
                </a:moveTo>
                <a:lnTo>
                  <a:pt x="2277936" y="0"/>
                </a:lnTo>
                <a:lnTo>
                  <a:pt x="2277936" y="2360555"/>
                </a:lnTo>
                <a:lnTo>
                  <a:pt x="0" y="2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638840" y="408325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45306" y="1308007"/>
            <a:ext cx="4704606" cy="90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SSRF 공격이란?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895175" y="2773589"/>
            <a:ext cx="6804868" cy="63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Server Side Request Forgery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85268" y="8058103"/>
            <a:ext cx="11883333" cy="562022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479"/>
              </a:lnSpc>
              <a:spcBef>
                <a:spcPct val="0"/>
              </a:spcBef>
              <a:defRPr/>
            </a:pPr>
            <a:r>
              <a:rPr lang="en-US" sz="3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이러한 과정을 통해 위조된 요청을 보내 내부 시스템의 정보를 탈취</a:t>
            </a:r>
            <a:endParaRPr lang="en-US" sz="3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096863" y="7059927"/>
            <a:ext cx="199497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내부 자원 접근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87837" y="7059927"/>
            <a:ext cx="199497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민감 정보 유출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27283" y="7059927"/>
            <a:ext cx="247544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안전하지 않은 요청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2039600" y="4446273"/>
            <a:ext cx="2743200" cy="2754627"/>
            <a:chOff x="12054466" y="4384757"/>
            <a:chExt cx="2821082" cy="2830827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4466" y="4384757"/>
              <a:ext cx="2821082" cy="2830827"/>
            </a:xfrm>
            <a:prstGeom prst="rect">
              <a:avLst/>
            </a:prstGeom>
          </p:spPr>
        </p:pic>
        <p:sp>
          <p:nvSpPr>
            <p:cNvPr id="22" name="Freeform 22"/>
            <p:cNvSpPr/>
            <p:nvPr/>
          </p:nvSpPr>
          <p:spPr>
            <a:xfrm>
              <a:off x="12700042" y="4991100"/>
              <a:ext cx="1473157" cy="1236529"/>
            </a:xfrm>
            <a:custGeom>
              <a:avLst/>
              <a:gdLst/>
              <a:ahLst/>
              <a:cxnLst/>
              <a:rect l="l" t="t" r="r" b="b"/>
              <a:pathLst>
                <a:path w="1958705" h="1748144">
                  <a:moveTo>
                    <a:pt x="0" y="0"/>
                  </a:moveTo>
                  <a:lnTo>
                    <a:pt x="1958705" y="0"/>
                  </a:lnTo>
                  <a:lnTo>
                    <a:pt x="1958705" y="1748144"/>
                  </a:lnTo>
                  <a:lnTo>
                    <a:pt x="0" y="174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8006" y="1621490"/>
            <a:ext cx="1625568" cy="1750275"/>
          </a:xfrm>
          <a:custGeom>
            <a:avLst/>
            <a:gdLst/>
            <a:ahLst/>
            <a:cxnLst/>
            <a:rect l="l" t="t" r="r" b="b"/>
            <a:pathLst>
              <a:path w="1625568" h="1750275">
                <a:moveTo>
                  <a:pt x="0" y="0"/>
                </a:moveTo>
                <a:lnTo>
                  <a:pt x="1625568" y="0"/>
                </a:lnTo>
                <a:lnTo>
                  <a:pt x="1625568" y="1750275"/>
                </a:lnTo>
                <a:lnTo>
                  <a:pt x="0" y="1750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16672" y="2333644"/>
            <a:ext cx="1246045" cy="1257006"/>
          </a:xfrm>
          <a:custGeom>
            <a:avLst/>
            <a:gdLst/>
            <a:ahLst/>
            <a:cxnLst/>
            <a:rect l="l" t="t" r="r" b="b"/>
            <a:pathLst>
              <a:path w="1246045" h="1257006">
                <a:moveTo>
                  <a:pt x="0" y="0"/>
                </a:moveTo>
                <a:lnTo>
                  <a:pt x="1246046" y="0"/>
                </a:lnTo>
                <a:lnTo>
                  <a:pt x="1246046" y="1257006"/>
                </a:lnTo>
                <a:lnTo>
                  <a:pt x="0" y="125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11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46980" y="7709258"/>
            <a:ext cx="11301259" cy="2189619"/>
          </a:xfrm>
          <a:custGeom>
            <a:avLst/>
            <a:gdLst/>
            <a:ahLst/>
            <a:cxnLst/>
            <a:rect l="l" t="t" r="r" b="b"/>
            <a:pathLst>
              <a:path w="11301259" h="2189619">
                <a:moveTo>
                  <a:pt x="0" y="0"/>
                </a:moveTo>
                <a:lnTo>
                  <a:pt x="11301259" y="0"/>
                </a:lnTo>
                <a:lnTo>
                  <a:pt x="11301259" y="2189619"/>
                </a:lnTo>
                <a:lnTo>
                  <a:pt x="0" y="2189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4839695" y="3784183"/>
            <a:ext cx="0" cy="8368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>
            <a:off x="5958559" y="5162550"/>
            <a:ext cx="6343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H="1">
            <a:off x="5958559" y="5987571"/>
            <a:ext cx="634336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4197622" y="3784183"/>
            <a:ext cx="0" cy="8368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3670566" y="4771232"/>
            <a:ext cx="1658834" cy="1658834"/>
          </a:xfrm>
          <a:custGeom>
            <a:avLst/>
            <a:gdLst/>
            <a:ahLst/>
            <a:cxnLst/>
            <a:rect l="l" t="t" r="r" b="b"/>
            <a:pathLst>
              <a:path w="1658834" h="1658834">
                <a:moveTo>
                  <a:pt x="0" y="0"/>
                </a:moveTo>
                <a:lnTo>
                  <a:pt x="1658835" y="0"/>
                </a:lnTo>
                <a:lnTo>
                  <a:pt x="1658835" y="1658835"/>
                </a:lnTo>
                <a:lnTo>
                  <a:pt x="0" y="1658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05654" y="4818209"/>
            <a:ext cx="2242585" cy="1611858"/>
          </a:xfrm>
          <a:custGeom>
            <a:avLst/>
            <a:gdLst/>
            <a:ahLst/>
            <a:cxnLst/>
            <a:rect l="l" t="t" r="r" b="b"/>
            <a:pathLst>
              <a:path w="2242585" h="1611858">
                <a:moveTo>
                  <a:pt x="0" y="0"/>
                </a:moveTo>
                <a:lnTo>
                  <a:pt x="2242585" y="0"/>
                </a:lnTo>
                <a:lnTo>
                  <a:pt x="2242585" y="1611858"/>
                </a:lnTo>
                <a:lnTo>
                  <a:pt x="0" y="1611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00268" y="3337143"/>
            <a:ext cx="139943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26528" y="562612"/>
            <a:ext cx="8741872" cy="4946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공격유형1 : Port Scan 및 내부 시스템 파일 탈취 SSRF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90599" y="6551670"/>
            <a:ext cx="1619601" cy="3349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취약한 웹서버</a:t>
            </a:r>
            <a:endParaRPr lang="en-US" sz="18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432628" y="6551670"/>
            <a:ext cx="740573" cy="3349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내부망</a:t>
            </a:r>
            <a:endParaRPr lang="en-US" sz="18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2888725" y="5079269"/>
            <a:ext cx="1246045" cy="1257006"/>
          </a:xfrm>
          <a:custGeom>
            <a:avLst/>
            <a:gdLst/>
            <a:ahLst/>
            <a:cxnLst/>
            <a:rect l="l" t="t" r="r" b="b"/>
            <a:pathLst>
              <a:path w="1246045" h="1257006">
                <a:moveTo>
                  <a:pt x="0" y="0"/>
                </a:moveTo>
                <a:lnTo>
                  <a:pt x="1246046" y="0"/>
                </a:lnTo>
                <a:lnTo>
                  <a:pt x="1246046" y="1257006"/>
                </a:lnTo>
                <a:lnTo>
                  <a:pt x="0" y="1257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17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062 L 0.00078 0.25633 L 0.48776 0.25633 " pathEditMode="relative" ptsTypes="A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23457E-7 L -1.11111E-6 -1.23457E-7 C -0.00269 0.00047 -0.00538 0.00031 -0.00798 0.00139 C -0.00911 0.0017 -0.00998 0.00417 -0.01111 0.00417 L -0.06909 0.00278 L -0.12465 0.00417 C -0.13767 0.00463 -0.14496 0.00556 -0.1572 0.00695 C -0.15928 0.00741 -0.16146 0.00772 -0.16354 0.00834 C -0.16432 0.00865 -0.1651 0.00988 -0.16588 0.00988 L -0.27066 0.00834 C -0.28524 0.00787 -0.29974 0.00803 -0.31432 0.00695 C -0.31805 0.00664 -0.3217 0.00417 -0.32543 0.00417 L -0.50633 0.00278 C -0.50607 0.00139 -0.50581 -1.23457E-7 -0.50555 -0.00154 C -0.50356 -0.01388 -0.5059 -0.00123 -0.50399 -0.01142 C -0.50364 -0.01574 -0.50243 -0.0304 -0.50243 -0.03395 C -0.50243 -0.04197 -0.50295 -0.05 -0.50321 -0.05787 C -0.50425 -0.09753 -0.50269 -0.08132 -0.50477 -0.1003 C -0.50451 -0.12376 -0.50442 -0.14722 -0.50399 -0.17083 C -0.50382 -0.18101 -0.50321 -0.17839 -0.50243 -0.18626 C -0.50208 -0.18966 -0.50191 -0.1929 -0.50165 -0.19614 C -0.50026 -0.21049 -0.5006 -0.20771 -0.49922 -0.21728 C -0.49791 -0.23888 -0.49843 -0.22577 -0.49843 -0.25679 " pathEditMode="relative" ptsTypes="AAAAAAAAAAAAAAAAAAAAA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52172" y="3327618"/>
            <a:ext cx="139943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공격자</a:t>
            </a:r>
          </a:p>
        </p:txBody>
      </p:sp>
      <p:sp>
        <p:nvSpPr>
          <p:cNvPr id="3" name="AutoShape 3"/>
          <p:cNvSpPr/>
          <p:nvPr/>
        </p:nvSpPr>
        <p:spPr>
          <a:xfrm>
            <a:off x="3781539" y="3784183"/>
            <a:ext cx="0" cy="8368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13284706" y="4785823"/>
            <a:ext cx="2711629" cy="1724744"/>
          </a:xfrm>
          <a:custGeom>
            <a:avLst/>
            <a:gdLst/>
            <a:ahLst/>
            <a:cxnLst/>
            <a:rect l="l" t="t" r="r" b="b"/>
            <a:pathLst>
              <a:path w="2711629" h="1724744">
                <a:moveTo>
                  <a:pt x="0" y="0"/>
                </a:moveTo>
                <a:lnTo>
                  <a:pt x="2711629" y="0"/>
                </a:lnTo>
                <a:lnTo>
                  <a:pt x="2711629" y="1724744"/>
                </a:lnTo>
                <a:lnTo>
                  <a:pt x="0" y="1724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4724067" y="5279113"/>
            <a:ext cx="29513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10086564" y="5298163"/>
            <a:ext cx="29513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H="1">
            <a:off x="10086564" y="6037916"/>
            <a:ext cx="29513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4724644" y="6037916"/>
            <a:ext cx="29513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V="1">
            <a:off x="3149525" y="3784183"/>
            <a:ext cx="0" cy="8368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8620342" y="6551670"/>
            <a:ext cx="904658" cy="3349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내부망</a:t>
            </a:r>
            <a:endParaRPr lang="en-US" sz="18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3619933" y="7389235"/>
            <a:ext cx="11319290" cy="2447628"/>
            <a:chOff x="0" y="0"/>
            <a:chExt cx="15092387" cy="3263504"/>
          </a:xfrm>
        </p:grpSpPr>
        <p:sp>
          <p:nvSpPr>
            <p:cNvPr id="13" name="Freeform 13"/>
            <p:cNvSpPr/>
            <p:nvPr/>
          </p:nvSpPr>
          <p:spPr>
            <a:xfrm>
              <a:off x="24041" y="0"/>
              <a:ext cx="15068345" cy="2919492"/>
            </a:xfrm>
            <a:custGeom>
              <a:avLst/>
              <a:gdLst/>
              <a:ahLst/>
              <a:cxnLst/>
              <a:rect l="l" t="t" r="r" b="b"/>
              <a:pathLst>
                <a:path w="15068345" h="2919492">
                  <a:moveTo>
                    <a:pt x="0" y="0"/>
                  </a:moveTo>
                  <a:lnTo>
                    <a:pt x="15068346" y="0"/>
                  </a:lnTo>
                  <a:lnTo>
                    <a:pt x="15068346" y="2919492"/>
                  </a:lnTo>
                  <a:lnTo>
                    <a:pt x="0" y="2919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551202"/>
              <a:ext cx="15092387" cy="2712302"/>
            </a:xfrm>
            <a:custGeom>
              <a:avLst/>
              <a:gdLst/>
              <a:ahLst/>
              <a:cxnLst/>
              <a:rect l="l" t="t" r="r" b="b"/>
              <a:pathLst>
                <a:path w="15092387" h="2712302">
                  <a:moveTo>
                    <a:pt x="0" y="0"/>
                  </a:moveTo>
                  <a:lnTo>
                    <a:pt x="15092387" y="0"/>
                  </a:lnTo>
                  <a:lnTo>
                    <a:pt x="15092387" y="2712302"/>
                  </a:lnTo>
                  <a:lnTo>
                    <a:pt x="0" y="271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" b="-79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443968" y="1481492"/>
              <a:ext cx="680675" cy="68067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696001" y="1603177"/>
              <a:ext cx="176609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42503" y="6551670"/>
            <a:ext cx="1753297" cy="3349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취약한 웹서버</a:t>
            </a:r>
            <a:endParaRPr lang="en-US" sz="18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917948" y="562612"/>
            <a:ext cx="7264652" cy="4946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공격유형2 : 클라우드 메타데이터 탈취 SSRF 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2629434" y="1621490"/>
            <a:ext cx="1625568" cy="1750275"/>
          </a:xfrm>
          <a:custGeom>
            <a:avLst/>
            <a:gdLst/>
            <a:ahLst/>
            <a:cxnLst/>
            <a:rect l="l" t="t" r="r" b="b"/>
            <a:pathLst>
              <a:path w="1625568" h="1750275">
                <a:moveTo>
                  <a:pt x="0" y="0"/>
                </a:moveTo>
                <a:lnTo>
                  <a:pt x="1625568" y="0"/>
                </a:lnTo>
                <a:lnTo>
                  <a:pt x="1625568" y="1750275"/>
                </a:lnTo>
                <a:lnTo>
                  <a:pt x="0" y="1750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703282" y="4771232"/>
            <a:ext cx="1658834" cy="1658834"/>
          </a:xfrm>
          <a:custGeom>
            <a:avLst/>
            <a:gdLst/>
            <a:ahLst/>
            <a:cxnLst/>
            <a:rect l="l" t="t" r="r" b="b"/>
            <a:pathLst>
              <a:path w="1658834" h="1658834">
                <a:moveTo>
                  <a:pt x="0" y="0"/>
                </a:moveTo>
                <a:lnTo>
                  <a:pt x="1658835" y="0"/>
                </a:lnTo>
                <a:lnTo>
                  <a:pt x="1658835" y="1658835"/>
                </a:lnTo>
                <a:lnTo>
                  <a:pt x="0" y="1658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760006" y="4818209"/>
            <a:ext cx="2242585" cy="1611858"/>
          </a:xfrm>
          <a:custGeom>
            <a:avLst/>
            <a:gdLst/>
            <a:ahLst/>
            <a:cxnLst/>
            <a:rect l="l" t="t" r="r" b="b"/>
            <a:pathLst>
              <a:path w="2242585" h="1611858">
                <a:moveTo>
                  <a:pt x="0" y="0"/>
                </a:moveTo>
                <a:lnTo>
                  <a:pt x="2242585" y="0"/>
                </a:lnTo>
                <a:lnTo>
                  <a:pt x="2242585" y="1611858"/>
                </a:lnTo>
                <a:lnTo>
                  <a:pt x="0" y="1611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3197710" y="2501981"/>
            <a:ext cx="1246045" cy="1257006"/>
          </a:xfrm>
          <a:custGeom>
            <a:avLst/>
            <a:gdLst/>
            <a:ahLst/>
            <a:cxnLst/>
            <a:rect l="l" t="t" r="r" b="b"/>
            <a:pathLst>
              <a:path w="1246045" h="1257006">
                <a:moveTo>
                  <a:pt x="0" y="0"/>
                </a:moveTo>
                <a:lnTo>
                  <a:pt x="1246045" y="0"/>
                </a:lnTo>
                <a:lnTo>
                  <a:pt x="1246045" y="1257006"/>
                </a:lnTo>
                <a:lnTo>
                  <a:pt x="0" y="12570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21176"/>
            </a:stretch>
          </a:blipFill>
        </p:spPr>
      </p:sp>
      <p:sp>
        <p:nvSpPr>
          <p:cNvPr id="24" name="Freeform 10"/>
          <p:cNvSpPr/>
          <p:nvPr/>
        </p:nvSpPr>
        <p:spPr>
          <a:xfrm rot="-5400000">
            <a:off x="8330248" y="4669660"/>
            <a:ext cx="1246045" cy="1257006"/>
          </a:xfrm>
          <a:custGeom>
            <a:avLst/>
            <a:gdLst/>
            <a:ahLst/>
            <a:cxnLst/>
            <a:rect l="l" t="t" r="r" b="b"/>
            <a:pathLst>
              <a:path w="1246045" h="1257006">
                <a:moveTo>
                  <a:pt x="0" y="0"/>
                </a:moveTo>
                <a:lnTo>
                  <a:pt x="1246045" y="0"/>
                </a:lnTo>
                <a:lnTo>
                  <a:pt x="1246045" y="1257006"/>
                </a:lnTo>
                <a:lnTo>
                  <a:pt x="0" y="1257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21176"/>
            </a:stretch>
          </a:blipFill>
        </p:spPr>
      </p:sp>
      <p:sp>
        <p:nvSpPr>
          <p:cNvPr id="25" name="Freeform 11"/>
          <p:cNvSpPr/>
          <p:nvPr/>
        </p:nvSpPr>
        <p:spPr>
          <a:xfrm rot="-5400000">
            <a:off x="13432925" y="5300144"/>
            <a:ext cx="1246045" cy="1257006"/>
          </a:xfrm>
          <a:custGeom>
            <a:avLst/>
            <a:gdLst/>
            <a:ahLst/>
            <a:cxnLst/>
            <a:rect l="l" t="t" r="r" b="b"/>
            <a:pathLst>
              <a:path w="1246045" h="1257006">
                <a:moveTo>
                  <a:pt x="0" y="0"/>
                </a:moveTo>
                <a:lnTo>
                  <a:pt x="1246046" y="0"/>
                </a:lnTo>
                <a:lnTo>
                  <a:pt x="1246046" y="1257006"/>
                </a:lnTo>
                <a:lnTo>
                  <a:pt x="0" y="1257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21176"/>
            </a:stretch>
          </a:blipFill>
        </p:spPr>
      </p:sp>
      <p:sp>
        <p:nvSpPr>
          <p:cNvPr id="26" name="Freeform 11"/>
          <p:cNvSpPr/>
          <p:nvPr/>
        </p:nvSpPr>
        <p:spPr>
          <a:xfrm rot="16200000">
            <a:off x="8515090" y="5428991"/>
            <a:ext cx="1200585" cy="1581232"/>
          </a:xfrm>
          <a:custGeom>
            <a:avLst/>
            <a:gdLst/>
            <a:rect l="l" t="t" r="r" b="b"/>
            <a:pathLst>
              <a:path w="1246045" h="1257006">
                <a:moveTo>
                  <a:pt x="0" y="0"/>
                </a:moveTo>
                <a:lnTo>
                  <a:pt x="1246045" y="0"/>
                </a:lnTo>
                <a:lnTo>
                  <a:pt x="1246045" y="1257006"/>
                </a:lnTo>
                <a:lnTo>
                  <a:pt x="0" y="1257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/>
            <a:stretch>
              <a:fillRect r="-2118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778E-6 4.93827E-6 L 4.02778E-6 4.93827E-6 C 0.00286 0.06203 4.02778E-6 -0.00633 4.02778E-6 0.14753 C 4.02778E-6 0.16219 9.40278E-5 0.17685 0.00069 0.19135 C 0.00087 0.19413 0.00069 0.19876 0.00226 0.19953 C 0.00799 0.20231 0.01406 0.20046 0.01997 0.20092 C 0.02257 0.20185 0.02431 0.20231 0.02691 0.2037 C 0.02769 0.20401 0.02839 0.20463 0.02917 0.20493 C 0.03047 0.20555 0.03177 0.20601 0.03307 0.20632 C 0.03819 0.20787 0.04323 0.21034 0.04844 0.21049 L 0.1092 0.21188 C 0.11276 0.2128 0.11632 0.21388 0.11997 0.2145 C 0.123 0.21527 0.12613 0.21527 0.12917 0.21589 C 0.13021 0.2162 0.13125 0.21697 0.13229 0.21728 C 0.13481 0.21821 0.13733 0.21959 0.13993 0.22006 C 0.14184 0.22037 0.16658 0.22268 0.16762 0.22284 C 0.19149 0.22978 0.177 0.22608 0.23229 0.22284 C 0.23542 0.22253 0.23846 0.22083 0.24149 0.22006 C 0.24332 0.21959 0.24514 0.21913 0.24688 0.21867 C 0.24818 0.21836 0.24948 0.21774 0.25078 0.21728 C 0.25347 0.21635 0.25894 0.21481 0.26155 0.2145 C 0.26354 0.21435 0.26563 0.2145 0.26771 0.2145 " pathEditMode="relative" ptsTypes="AAAAAAAAAAAAAAAAAAAA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7778E-6 -2.83951E-6 L -7.77778E-6 -2.83951E-6 C 0.0019 0.00062 0.01058 0.0034 0.01458 0.0054 C 0.01536 0.00587 0.01605 0.00648 0.01683 0.00695 C 0.01892 0.00787 0.023 0.00972 0.023 0.00972 C 0.03914 0.0088 0.05529 0.00695 0.07152 0.00695 L 0.21918 0.00834 L 0.27847 0.00834 " pathEditMode="relative" ptsTypes="AAAAAAAA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6.17284E-6 L -5E-6 6.17284E-6 C -0.00695 0.0014 -0.01407 0.00109 -0.02084 0.00418 C -0.02188 0.00464 -0.02284 0.00541 -0.02388 0.00556 C -0.02848 0.00634 -0.03317 0.00649 -0.03777 0.00695 C -0.05652 0.01529 -0.04306 0.00973 -0.09003 0.00695 C -0.10964 0.00572 -0.10192 0.00479 -0.1139 0.00279 C -0.1172 0.00217 -0.12058 0.00186 -0.12388 0.0014 C -0.14966 -0.01388 -0.1303 -0.00339 -0.19619 6.17284E-6 C -0.19983 0.00016 -0.20331 0.00232 -0.20695 0.00279 C -0.2152 0.00371 -0.22336 0.00371 -0.23161 0.00418 C -0.24897 0.01035 -0.23412 0.00556 -0.27692 0.00556 " pathEditMode="relative" ptsTypes="AAAAAAAAAAAA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8333E-6 3.7037E-7 L -7.08333E-6 3.7037E-7 L -0.08933 -0.00139 C -0.09341 -0.00154 -0.10304 -0.00417 -0.10851 -0.00556 C -0.1178 -0.01111 -0.11042 -0.0071 -0.13317 -0.00833 L -0.1639 -0.00972 C -0.1698 -0.01003 -0.1757 -0.0108 -0.1816 -0.01096 L -0.31311 -0.01373 C -0.31337 -0.01929 -0.31355 -0.02469 -0.3139 -0.03009 C -0.31433 -0.03611 -0.31537 -0.04198 -0.31546 -0.04799 C -0.31563 -0.0662 -0.31511 -0.08441 -0.31468 -0.10262 C -0.31459 -0.10494 -0.31424 -0.10725 -0.3139 -0.10941 C -0.31346 -0.11219 -0.31242 -0.11775 -0.31242 -0.11775 C -0.31216 -0.12176 -0.31199 -0.12593 -0.31164 -0.12994 C -0.30938 -0.15556 -0.31259 -0.10802 -0.31008 -0.14367 C -0.30895 -0.15926 -0.30973 -0.1537 -0.30851 -0.16698 C -0.30808 -0.17176 -0.30704 -0.17855 -0.30704 -0.18333 C -0.30678 -0.22438 -0.30704 -0.26543 -0.30704 -0.30633 " pathEditMode="relative" ptsTypes="AAAAAAAAAAAAAAAAAA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91509" y="804004"/>
            <a:ext cx="20271018" cy="8743911"/>
            <a:chOff x="0" y="0"/>
            <a:chExt cx="5338869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551135" y="39880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04280" y="4130749"/>
            <a:ext cx="7099318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0"/>
              </a:lnSpc>
            </a:pPr>
            <a:r>
              <a:rPr lang="en-US" sz="6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침투 시나리오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558699" y="3239683"/>
            <a:ext cx="3491162" cy="561975"/>
            <a:chOff x="0" y="0"/>
            <a:chExt cx="4654883" cy="7493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025467" cy="749300"/>
              <a:chOff x="0" y="0"/>
              <a:chExt cx="2183304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18330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83304" h="406400">
                    <a:moveTo>
                      <a:pt x="1980104" y="0"/>
                    </a:moveTo>
                    <a:cubicBezTo>
                      <a:pt x="2092328" y="0"/>
                      <a:pt x="2183304" y="90976"/>
                      <a:pt x="2183304" y="203200"/>
                    </a:cubicBezTo>
                    <a:cubicBezTo>
                      <a:pt x="2183304" y="315424"/>
                      <a:pt x="2092328" y="406400"/>
                      <a:pt x="198010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218330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53175" y="3175"/>
              <a:ext cx="410170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i="1">
                  <a:solidFill>
                    <a:srgbClr val="FFFFFF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Chapter 03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56396" y="387519"/>
            <a:ext cx="2217761" cy="517802"/>
            <a:chOff x="0" y="0"/>
            <a:chExt cx="2957014" cy="69040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57569" cy="690403"/>
              <a:chOff x="0" y="0"/>
              <a:chExt cx="812800" cy="21941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2194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19411">
                    <a:moveTo>
                      <a:pt x="64577" y="0"/>
                    </a:moveTo>
                    <a:lnTo>
                      <a:pt x="748223" y="0"/>
                    </a:lnTo>
                    <a:cubicBezTo>
                      <a:pt x="783888" y="0"/>
                      <a:pt x="812800" y="28912"/>
                      <a:pt x="812800" y="64577"/>
                    </a:cubicBezTo>
                    <a:lnTo>
                      <a:pt x="812800" y="154834"/>
                    </a:lnTo>
                    <a:cubicBezTo>
                      <a:pt x="812800" y="190499"/>
                      <a:pt x="783888" y="219411"/>
                      <a:pt x="748223" y="219411"/>
                    </a:cubicBezTo>
                    <a:lnTo>
                      <a:pt x="64577" y="219411"/>
                    </a:lnTo>
                    <a:cubicBezTo>
                      <a:pt x="28912" y="219411"/>
                      <a:pt x="0" y="190499"/>
                      <a:pt x="0" y="154834"/>
                    </a:cubicBezTo>
                    <a:lnTo>
                      <a:pt x="0" y="64577"/>
                    </a:lnTo>
                    <a:cubicBezTo>
                      <a:pt x="0" y="28912"/>
                      <a:pt x="28912" y="0"/>
                      <a:pt x="64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2670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59652" y="27742"/>
              <a:ext cx="2697362" cy="484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i="1" u="none" strike="noStrike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chapter 03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771545"/>
            <a:ext cx="20271018" cy="8743911"/>
            <a:chOff x="0" y="0"/>
            <a:chExt cx="5338869" cy="23029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>
            <a:off x="3308265" y="2964827"/>
            <a:ext cx="1982241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Freeform 21"/>
          <p:cNvSpPr/>
          <p:nvPr/>
        </p:nvSpPr>
        <p:spPr>
          <a:xfrm>
            <a:off x="14014980" y="2461902"/>
            <a:ext cx="3418209" cy="4688316"/>
          </a:xfrm>
          <a:custGeom>
            <a:avLst/>
            <a:gdLst/>
            <a:ahLst/>
            <a:cxnLst/>
            <a:rect l="l" t="t" r="r" b="b"/>
            <a:pathLst>
              <a:path w="3418209" h="4688316">
                <a:moveTo>
                  <a:pt x="0" y="0"/>
                </a:moveTo>
                <a:lnTo>
                  <a:pt x="3418209" y="0"/>
                </a:lnTo>
                <a:lnTo>
                  <a:pt x="3418209" y="4688316"/>
                </a:lnTo>
                <a:lnTo>
                  <a:pt x="0" y="4688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4628101" y="6635664"/>
            <a:ext cx="222559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내부 파일 서버 정보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597340" y="2541290"/>
            <a:ext cx="1543050" cy="240459"/>
            <a:chOff x="0" y="0"/>
            <a:chExt cx="406400" cy="6333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6400" cy="63331"/>
            </a:xfrm>
            <a:custGeom>
              <a:avLst/>
              <a:gdLst/>
              <a:ahLst/>
              <a:cxnLst/>
              <a:rect l="l" t="t" r="r" b="b"/>
              <a:pathLst>
                <a:path w="406400" h="63331">
                  <a:moveTo>
                    <a:pt x="31665" y="0"/>
                  </a:moveTo>
                  <a:lnTo>
                    <a:pt x="374735" y="0"/>
                  </a:lnTo>
                  <a:cubicBezTo>
                    <a:pt x="383133" y="0"/>
                    <a:pt x="391187" y="3336"/>
                    <a:pt x="397125" y="9275"/>
                  </a:cubicBezTo>
                  <a:cubicBezTo>
                    <a:pt x="403064" y="15213"/>
                    <a:pt x="406400" y="23267"/>
                    <a:pt x="406400" y="31665"/>
                  </a:cubicBezTo>
                  <a:lnTo>
                    <a:pt x="406400" y="31665"/>
                  </a:lnTo>
                  <a:cubicBezTo>
                    <a:pt x="406400" y="40064"/>
                    <a:pt x="403064" y="48118"/>
                    <a:pt x="397125" y="54056"/>
                  </a:cubicBezTo>
                  <a:cubicBezTo>
                    <a:pt x="391187" y="59995"/>
                    <a:pt x="383133" y="63331"/>
                    <a:pt x="374735" y="63331"/>
                  </a:cubicBezTo>
                  <a:lnTo>
                    <a:pt x="31665" y="63331"/>
                  </a:lnTo>
                  <a:cubicBezTo>
                    <a:pt x="23267" y="63331"/>
                    <a:pt x="15213" y="59995"/>
                    <a:pt x="9275" y="54056"/>
                  </a:cubicBezTo>
                  <a:cubicBezTo>
                    <a:pt x="3336" y="48118"/>
                    <a:pt x="0" y="40064"/>
                    <a:pt x="0" y="31665"/>
                  </a:cubicBezTo>
                  <a:lnTo>
                    <a:pt x="0" y="31665"/>
                  </a:lnTo>
                  <a:cubicBezTo>
                    <a:pt x="0" y="23267"/>
                    <a:pt x="3336" y="15213"/>
                    <a:pt x="9275" y="9275"/>
                  </a:cubicBezTo>
                  <a:cubicBezTo>
                    <a:pt x="15213" y="3336"/>
                    <a:pt x="23267" y="0"/>
                    <a:pt x="31665" y="0"/>
                  </a:cubicBezTo>
                  <a:close/>
                </a:path>
              </a:pathLst>
            </a:custGeom>
            <a:solidFill>
              <a:srgbClr val="FFEBE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06400" cy="91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12760474" y="2911453"/>
            <a:ext cx="958740" cy="575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 flipH="1">
            <a:off x="12760457" y="3309635"/>
            <a:ext cx="958757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Freeform 29"/>
          <p:cNvSpPr/>
          <p:nvPr/>
        </p:nvSpPr>
        <p:spPr>
          <a:xfrm>
            <a:off x="1080663" y="2193969"/>
            <a:ext cx="1625568" cy="1750275"/>
          </a:xfrm>
          <a:custGeom>
            <a:avLst/>
            <a:gdLst/>
            <a:ahLst/>
            <a:cxnLst/>
            <a:rect l="l" t="t" r="r" b="b"/>
            <a:pathLst>
              <a:path w="1625568" h="1750275">
                <a:moveTo>
                  <a:pt x="0" y="0"/>
                </a:moveTo>
                <a:lnTo>
                  <a:pt x="1625568" y="0"/>
                </a:lnTo>
                <a:lnTo>
                  <a:pt x="1625568" y="1750275"/>
                </a:lnTo>
                <a:lnTo>
                  <a:pt x="0" y="1750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99713" y="6275080"/>
            <a:ext cx="1625568" cy="1750275"/>
          </a:xfrm>
          <a:custGeom>
            <a:avLst/>
            <a:gdLst/>
            <a:ahLst/>
            <a:cxnLst/>
            <a:rect l="l" t="t" r="r" b="b"/>
            <a:pathLst>
              <a:path w="1625568" h="1750275">
                <a:moveTo>
                  <a:pt x="0" y="0"/>
                </a:moveTo>
                <a:lnTo>
                  <a:pt x="1625568" y="0"/>
                </a:lnTo>
                <a:lnTo>
                  <a:pt x="1625568" y="1750276"/>
                </a:lnTo>
                <a:lnTo>
                  <a:pt x="0" y="17502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889225" y="2319266"/>
            <a:ext cx="1658834" cy="1658834"/>
          </a:xfrm>
          <a:custGeom>
            <a:avLst/>
            <a:gdLst/>
            <a:ahLst/>
            <a:cxnLst/>
            <a:rect l="l" t="t" r="r" b="b"/>
            <a:pathLst>
              <a:path w="1658834" h="1658834">
                <a:moveTo>
                  <a:pt x="0" y="0"/>
                </a:moveTo>
                <a:lnTo>
                  <a:pt x="1658834" y="0"/>
                </a:lnTo>
                <a:lnTo>
                  <a:pt x="1658834" y="1658834"/>
                </a:lnTo>
                <a:lnTo>
                  <a:pt x="0" y="16588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889225" y="6366521"/>
            <a:ext cx="1658834" cy="1658834"/>
          </a:xfrm>
          <a:custGeom>
            <a:avLst/>
            <a:gdLst/>
            <a:ahLst/>
            <a:cxnLst/>
            <a:rect l="l" t="t" r="r" b="b"/>
            <a:pathLst>
              <a:path w="1658834" h="1658834">
                <a:moveTo>
                  <a:pt x="0" y="0"/>
                </a:moveTo>
                <a:lnTo>
                  <a:pt x="1658834" y="0"/>
                </a:lnTo>
                <a:lnTo>
                  <a:pt x="1658834" y="1658835"/>
                </a:lnTo>
                <a:lnTo>
                  <a:pt x="0" y="16588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755191" y="2155869"/>
            <a:ext cx="1738422" cy="1738422"/>
          </a:xfrm>
          <a:custGeom>
            <a:avLst/>
            <a:gdLst/>
            <a:ahLst/>
            <a:cxnLst/>
            <a:rect l="l" t="t" r="r" b="b"/>
            <a:pathLst>
              <a:path w="1738422" h="1738422">
                <a:moveTo>
                  <a:pt x="0" y="0"/>
                </a:moveTo>
                <a:lnTo>
                  <a:pt x="1738422" y="0"/>
                </a:lnTo>
                <a:lnTo>
                  <a:pt x="1738422" y="1738422"/>
                </a:lnTo>
                <a:lnTo>
                  <a:pt x="0" y="17384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019018" y="3148683"/>
            <a:ext cx="1410132" cy="1346676"/>
          </a:xfrm>
          <a:custGeom>
            <a:avLst/>
            <a:gdLst/>
            <a:ahLst/>
            <a:cxnLst/>
            <a:rect l="l" t="t" r="r" b="b"/>
            <a:pathLst>
              <a:path w="1410132" h="1346676">
                <a:moveTo>
                  <a:pt x="0" y="0"/>
                </a:moveTo>
                <a:lnTo>
                  <a:pt x="1410132" y="0"/>
                </a:lnTo>
                <a:lnTo>
                  <a:pt x="1410132" y="1346676"/>
                </a:lnTo>
                <a:lnTo>
                  <a:pt x="0" y="13466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5033228" y="5390709"/>
            <a:ext cx="1395922" cy="1202238"/>
          </a:xfrm>
          <a:custGeom>
            <a:avLst/>
            <a:gdLst/>
            <a:ahLst/>
            <a:cxnLst/>
            <a:rect l="l" t="t" r="r" b="b"/>
            <a:pathLst>
              <a:path w="1395922" h="1202238">
                <a:moveTo>
                  <a:pt x="0" y="0"/>
                </a:moveTo>
                <a:lnTo>
                  <a:pt x="1395922" y="0"/>
                </a:lnTo>
                <a:lnTo>
                  <a:pt x="1395922" y="1202238"/>
                </a:lnTo>
                <a:lnTo>
                  <a:pt x="0" y="12022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862641" y="6470097"/>
            <a:ext cx="1614979" cy="1614979"/>
          </a:xfrm>
          <a:custGeom>
            <a:avLst/>
            <a:gdLst/>
            <a:ahLst/>
            <a:cxnLst/>
            <a:rect l="l" t="t" r="r" b="b"/>
            <a:pathLst>
              <a:path w="1614979" h="1614979">
                <a:moveTo>
                  <a:pt x="0" y="0"/>
                </a:moveTo>
                <a:lnTo>
                  <a:pt x="1614979" y="0"/>
                </a:lnTo>
                <a:lnTo>
                  <a:pt x="1614979" y="1614979"/>
                </a:lnTo>
                <a:lnTo>
                  <a:pt x="0" y="161497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3327315" y="3549750"/>
            <a:ext cx="2159085" cy="336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관리자 계정 탈취</a:t>
            </a:r>
            <a:endParaRPr lang="en-US" sz="18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573133" y="2433327"/>
            <a:ext cx="1449189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1.요청(SSRF)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018927" y="4006796"/>
            <a:ext cx="139943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취약한 웹서버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2781" y="4062448"/>
            <a:ext cx="139943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공격자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970414" y="4006796"/>
            <a:ext cx="1602585" cy="3366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내부 API 서버</a:t>
            </a:r>
            <a:endParaRPr lang="en-US" sz="18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522196" y="2384437"/>
            <a:ext cx="1460004" cy="3397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포트 스캔</a:t>
            </a:r>
            <a:endParaRPr lang="en-US" sz="18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840116" y="2471427"/>
            <a:ext cx="1548757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.env 파일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019518" y="8135091"/>
            <a:ext cx="1705880" cy="6850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내부 파일 서버(MinIO)</a:t>
            </a:r>
            <a:endParaRPr lang="en-US" sz="18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93731" y="8159222"/>
            <a:ext cx="139943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공격자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165322" y="1936466"/>
            <a:ext cx="3208278" cy="34000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포트를 통한 .env 파일 접근</a:t>
            </a:r>
            <a:endParaRPr lang="en-US" sz="18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8037926" y="3538235"/>
            <a:ext cx="2630074" cy="3384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관리자 계정 정보 응답</a:t>
            </a:r>
            <a:endParaRPr lang="en-US" sz="18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2688803" y="7331193"/>
            <a:ext cx="2060823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6.서버 내 파일 확인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312860" y="7506187"/>
            <a:ext cx="1822648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7. 파일 목록 제공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714019" y="7506187"/>
            <a:ext cx="1924781" cy="3424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8. 파일 다운로드</a:t>
            </a:r>
            <a:endParaRPr lang="en-US" sz="18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6018927" y="8159222"/>
            <a:ext cx="1753473" cy="3370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취약한 웹서버</a:t>
            </a:r>
            <a:endParaRPr lang="en-US" sz="18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2" name="AutoShape 52"/>
          <p:cNvSpPr/>
          <p:nvPr/>
        </p:nvSpPr>
        <p:spPr>
          <a:xfrm flipH="1">
            <a:off x="3308265" y="3349725"/>
            <a:ext cx="1969050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8148134" y="2936252"/>
            <a:ext cx="1982241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 flipH="1">
            <a:off x="8148134" y="3328685"/>
            <a:ext cx="1969050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 flipH="1">
            <a:off x="12808669" y="6696040"/>
            <a:ext cx="898245" cy="42838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6" name="AutoShape 56"/>
          <p:cNvSpPr/>
          <p:nvPr/>
        </p:nvSpPr>
        <p:spPr>
          <a:xfrm flipH="1">
            <a:off x="8220825" y="7249012"/>
            <a:ext cx="1969050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7" name="AutoShape 57"/>
          <p:cNvSpPr/>
          <p:nvPr/>
        </p:nvSpPr>
        <p:spPr>
          <a:xfrm flipH="1">
            <a:off x="3308265" y="7277587"/>
            <a:ext cx="1969050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TextBox 58"/>
          <p:cNvSpPr txBox="1"/>
          <p:nvPr/>
        </p:nvSpPr>
        <p:spPr>
          <a:xfrm>
            <a:off x="14518366" y="4606352"/>
            <a:ext cx="2550434" cy="3371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659"/>
              </a:lnSpc>
              <a:spcBef>
                <a:spcPct val="0"/>
              </a:spcBef>
              <a:defRPr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관리자 엔드포인트 정보</a:t>
            </a:r>
            <a:endParaRPr lang="en-US" sz="18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8" name="Freeform 28"/>
          <p:cNvSpPr/>
          <p:nvPr/>
        </p:nvSpPr>
        <p:spPr>
          <a:xfrm rot="-5400000">
            <a:off x="2056739" y="2336324"/>
            <a:ext cx="1246045" cy="1257006"/>
          </a:xfrm>
          <a:custGeom>
            <a:avLst/>
            <a:gdLst/>
            <a:ahLst/>
            <a:cxnLst/>
            <a:rect l="l" t="t" r="r" b="b"/>
            <a:pathLst>
              <a:path w="1246045" h="1257006">
                <a:moveTo>
                  <a:pt x="0" y="0"/>
                </a:moveTo>
                <a:lnTo>
                  <a:pt x="1246046" y="0"/>
                </a:lnTo>
                <a:lnTo>
                  <a:pt x="1246046" y="1257006"/>
                </a:lnTo>
                <a:lnTo>
                  <a:pt x="0" y="125700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r="-21176"/>
            </a:stretch>
          </a:blipFill>
        </p:spPr>
      </p:sp>
      <p:sp>
        <p:nvSpPr>
          <p:cNvPr id="59" name="Freeform 59"/>
          <p:cNvSpPr/>
          <p:nvPr/>
        </p:nvSpPr>
        <p:spPr>
          <a:xfrm rot="-5400000">
            <a:off x="6283810" y="2336324"/>
            <a:ext cx="1246045" cy="1257006"/>
          </a:xfrm>
          <a:custGeom>
            <a:avLst/>
            <a:gdLst/>
            <a:ahLst/>
            <a:cxnLst/>
            <a:rect l="l" t="t" r="r" b="b"/>
            <a:pathLst>
              <a:path w="1246045" h="1257006">
                <a:moveTo>
                  <a:pt x="0" y="0"/>
                </a:moveTo>
                <a:lnTo>
                  <a:pt x="1246046" y="0"/>
                </a:lnTo>
                <a:lnTo>
                  <a:pt x="1246046" y="1257006"/>
                </a:lnTo>
                <a:lnTo>
                  <a:pt x="0" y="125700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r="-21176"/>
            </a:stretch>
          </a:blipFill>
        </p:spPr>
      </p:sp>
      <p:sp>
        <p:nvSpPr>
          <p:cNvPr id="60" name="Freeform 59"/>
          <p:cNvSpPr/>
          <p:nvPr/>
        </p:nvSpPr>
        <p:spPr>
          <a:xfrm rot="-5400000">
            <a:off x="11084440" y="2297535"/>
            <a:ext cx="1246045" cy="1257006"/>
          </a:xfrm>
          <a:custGeom>
            <a:avLst/>
            <a:gdLst/>
            <a:ahLst/>
            <a:cxnLst/>
            <a:rect l="l" t="t" r="r" b="b"/>
            <a:pathLst>
              <a:path w="1246045" h="1257006">
                <a:moveTo>
                  <a:pt x="0" y="0"/>
                </a:moveTo>
                <a:lnTo>
                  <a:pt x="1246045" y="0"/>
                </a:lnTo>
                <a:lnTo>
                  <a:pt x="1246045" y="1257006"/>
                </a:lnTo>
                <a:lnTo>
                  <a:pt x="0" y="125700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r="-21176"/>
            </a:stretch>
          </a:blipFill>
        </p:spPr>
      </p:sp>
      <p:sp>
        <p:nvSpPr>
          <p:cNvPr id="61" name="Freeform 58"/>
          <p:cNvSpPr/>
          <p:nvPr/>
        </p:nvSpPr>
        <p:spPr>
          <a:xfrm rot="16200000">
            <a:off x="14845597" y="2568924"/>
            <a:ext cx="1246046" cy="1257006"/>
          </a:xfrm>
          <a:custGeom>
            <a:avLst/>
            <a:gdLst/>
            <a:ahLst/>
            <a:cxnLst/>
            <a:rect l="l" t="t" r="r" b="b"/>
            <a:pathLst>
              <a:path w="1661394" h="1676008">
                <a:moveTo>
                  <a:pt x="0" y="0"/>
                </a:moveTo>
                <a:lnTo>
                  <a:pt x="1661394" y="0"/>
                </a:lnTo>
                <a:lnTo>
                  <a:pt x="1661394" y="1676008"/>
                </a:lnTo>
                <a:lnTo>
                  <a:pt x="0" y="167600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r="-21176"/>
            </a:stretch>
          </a:blipFill>
        </p:spPr>
      </p:sp>
      <p:sp>
        <p:nvSpPr>
          <p:cNvPr id="62" name="Freeform 49"/>
          <p:cNvSpPr/>
          <p:nvPr/>
        </p:nvSpPr>
        <p:spPr>
          <a:xfrm rot="-5400000">
            <a:off x="6074042" y="2535801"/>
            <a:ext cx="1246045" cy="1257006"/>
          </a:xfrm>
          <a:custGeom>
            <a:avLst/>
            <a:gdLst/>
            <a:ahLst/>
            <a:cxnLst/>
            <a:rect l="l" t="t" r="r" b="b"/>
            <a:pathLst>
              <a:path w="1246045" h="1257006">
                <a:moveTo>
                  <a:pt x="0" y="0"/>
                </a:moveTo>
                <a:lnTo>
                  <a:pt x="1246045" y="0"/>
                </a:lnTo>
                <a:lnTo>
                  <a:pt x="1246045" y="1257006"/>
                </a:lnTo>
                <a:lnTo>
                  <a:pt x="0" y="125700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r="-21176"/>
            </a:stretch>
          </a:blipFill>
        </p:spPr>
      </p:sp>
      <p:sp>
        <p:nvSpPr>
          <p:cNvPr id="63" name="Freeform 59"/>
          <p:cNvSpPr/>
          <p:nvPr/>
        </p:nvSpPr>
        <p:spPr>
          <a:xfrm rot="16200000">
            <a:off x="14991471" y="5376101"/>
            <a:ext cx="1246046" cy="1257006"/>
          </a:xfrm>
          <a:custGeom>
            <a:avLst/>
            <a:gdLst/>
            <a:ahLst/>
            <a:cxnLst/>
            <a:rect l="l" t="t" r="r" b="b"/>
            <a:pathLst>
              <a:path w="1661394" h="1676008">
                <a:moveTo>
                  <a:pt x="0" y="0"/>
                </a:moveTo>
                <a:lnTo>
                  <a:pt x="1661394" y="0"/>
                </a:lnTo>
                <a:lnTo>
                  <a:pt x="1661394" y="1676008"/>
                </a:lnTo>
                <a:lnTo>
                  <a:pt x="0" y="1676008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r="-2117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-4.72222E-6 7.40741E-7 C 0.00842 0.00046 0.01693 0.00016 0.02535 0.00139 C 0.03273 0.00247 0.03707 0.00556 0.04358 0.00695 C 0.04575 0.00741 0.04783 0.00833 0.05 0.00833 L 0.11667 0.01127 C 0.12856 0.01543 0.10886 0.0088 0.13724 0.01404 C 0.13941 0.01451 0.1415 0.0159 0.14358 0.01698 L 0.1928 0.01543 C 0.19445 0.01543 0.19601 0.01451 0.19757 0.01404 C 0.19939 0.01358 0.2013 0.01312 0.20313 0.01266 C 0.20469 0.01219 0.20634 0.01157 0.2079 0.01127 C 0.21077 0.01065 0.21667 0.00988 0.21667 0.00988 " pathEditMode="relative" ptsTypes="AAAAAAAAAAA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07407E-6 L 3.88889E-6 4.07407E-6 C 0.00286 -0.00047 0.00573 -0.00155 0.00868 -0.00139 C 0.0217 -0.00108 0.04757 0.00139 0.04757 0.00139 C 0.0645 0.00725 0.05712 0.00555 0.08646 0.00555 L 0.22057 0.00416 C 0.22352 0.0037 0.22639 0.00293 0.22934 0.00278 C 0.24557 0.00123 0.24523 0.00139 0.25399 0.00139 " pathEditMode="relative" ptsTypes="AAAAAAAA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52778E-6 3.7037E-7 L 6.52778E-6 3.7037E-7 C 0.01928 -0.0037 0.00582 -0.00169 0.04437 3.7037E-7 L 0.07058 0.00155 C 0.13759 0.00571 0.08516 0.00355 0.16025 0.00571 C 0.16129 0.00618 0.16233 0.00679 0.16346 0.0071 C 0.16529 0.00772 0.16711 0.00818 0.16893 0.00849 C 0.17336 0.00957 0.17978 0.01065 0.18404 0.01142 C 0.18681 0.01466 0.18916 0.01667 0.19115 0.0213 C 0.19784 0.03642 0.19133 0.02439 0.19671 0.03395 C 0.20114 0.04939 0.19532 0.0304 0.2007 0.04383 C 0.20426 0.05263 0.19983 0.04723 0.20548 0.05232 C 0.20834 0.06775 0.20374 0.04429 0.20782 0.06081 C 0.20851 0.06343 0.20895 0.06636 0.20947 0.06929 C 0.20973 0.07068 0.20973 0.07223 0.21025 0.07346 L 0.21181 0.07778 C 0.21381 0.08843 0.21112 0.07531 0.21424 0.08627 C 0.21746 0.09784 0.21207 0.08256 0.21659 0.0946 C 0.21685 0.09615 0.21702 0.09753 0.21737 0.09892 C 0.21824 0.10216 0.21867 0.10263 0.2198 0.10463 " pathEditMode="relative" ptsTypes="AAAAAAAAAAAAAAAAAAAA">
                                      <p:cBhvr>
                                        <p:cTn id="2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8889E-6 6.2963E-6 L 6.38889E-6 6.2963E-6 C -0.00242 0.0014 -0.00485 0.00263 -0.0072 0.00433 C -0.00807 0.00494 -0.00859 0.0068 -0.00954 0.0071 C -0.01458 0.00865 -0.01961 0.00911 -0.02465 0.00988 L -0.03341 0.01143 L -0.23975 0.00988 C -0.25798 0.00973 -0.27621 0.00988 -0.29452 0.00849 C -0.3006 0.00803 -0.30659 0.00525 -0.31275 0.00433 C -0.31588 0.00386 -0.31909 0.0034 -0.3223 0.00278 C -0.32412 0.00248 -0.32595 0.00186 -0.32786 0.0014 C -0.33046 0.00093 -0.33315 0.00047 -0.33576 6.2963E-6 C -0.33758 -0.00092 -0.3394 -0.00231 -0.34131 -0.00277 C -0.34444 -0.00371 -0.34765 -0.00354 -0.35086 -0.00416 C -0.35242 -0.00447 -0.35399 -0.00509 -0.35564 -0.00555 L -0.37621 -0.00416 C -0.38176 -0.00385 -0.38732 -0.00293 -0.39287 -0.00277 L -0.47143 -0.00277 " pathEditMode="relative" ptsTypes="AAAAAAAAAAAAAAAAAA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02778E-6 -1.11111E-6 L -9.02778E-6 -1.11111E-6 C -0.00244 0.00093 -0.00487 0.00155 -0.00721 0.00278 C -0.00834 0.0034 -0.00921 0.0051 -0.01033 0.00556 C -0.01216 0.00648 -0.01407 0.00648 -0.01589 0.00695 C -0.02665 0.00988 -0.01372 0.00695 -0.02778 0.00988 C -0.02995 0.01034 -0.03204 0.01065 -0.03421 0.01127 C -0.03551 0.01158 -0.03681 0.01235 -0.03811 0.01266 C -0.05053 0.01528 -0.08533 0.01682 -0.08655 0.01698 L -0.26502 0.01543 " pathEditMode="relative" ptsTypes="AAAAAAAAAA">
                                      <p:cBhvr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4.69136E-6 L 6.94444E-6 4.69136E-6 C -0.00208 0.00231 -0.00407 0.00478 -0.00633 0.00694 C -0.00703 0.00771 -0.00789 0.00787 -0.00867 0.00833 C -0.0098 0.00926 -0.01076 0.01034 -0.01189 0.01126 C -0.01501 0.01358 -0.01449 0.01173 -0.01822 0.01543 C -0.01935 0.01666 -0.02022 0.01852 -0.02135 0.01975 C -0.02213 0.02037 -0.023 0.02052 -0.02378 0.02114 C -0.02534 0.02237 -0.0269 0.02407 -0.02855 0.02531 C -0.02925 0.02592 -0.03012 0.02639 -0.0309 0.02669 C -0.03663 0.02963 -0.0315 0.02669 -0.03802 0.02963 C -0.03888 0.02994 -0.03966 0.0304 -0.04045 0.03102 C -0.04149 0.03179 -0.04244 0.03333 -0.04357 0.03379 C -0.04565 0.03472 -0.04782 0.03472 -0.04991 0.03518 C -0.05078 0.03657 -0.0513 0.03858 -0.05234 0.0395 C -0.05355 0.04058 -0.05503 0.04012 -0.05633 0.04089 C -0.05763 0.04151 -0.05894 0.04274 -0.06024 0.04367 C -0.06562 0.05324 -0.05946 0.04367 -0.06579 0.04938 C -0.06753 0.05077 -0.06892 0.05339 -0.07057 0.05494 C -0.07187 0.05617 -0.07326 0.05679 -0.07456 0.05771 C -0.07612 0.0591 -0.07769 0.0608 -0.07933 0.06203 C -0.08246 0.06419 -0.08584 0.06497 -0.0888 0.06759 C -0.09435 0.07253 -0.09192 0.07083 -0.096 0.0733 C -0.09678 0.07423 -0.09748 0.07531 -0.09834 0.07608 C -0.09913 0.07685 -0.09999 0.07685 -0.10078 0.07747 C -0.10425 0.08102 -0.1072 0.08626 -0.11102 0.08889 C -0.11206 0.0895 -0.11319 0.08981 -0.11423 0.09028 C -0.11788 0.0946 -0.1197 0.09722 -0.12378 0.10015 C -0.12473 0.10077 -0.12586 0.10108 -0.1269 0.10154 C -0.12855 0.10293 -0.13003 0.10447 -0.13168 0.10571 C -0.13246 0.10632 -0.13333 0.10663 -0.13411 0.10725 C -0.13541 0.10802 -0.13671 0.1091 -0.13802 0.11003 C -0.13854 0.11142 -0.1388 0.11327 -0.13966 0.11419 C -0.14053 0.11528 -0.14175 0.11497 -0.14279 0.11558 C -0.14392 0.11636 -0.14487 0.11759 -0.146 0.11852 C -0.14982 0.12145 -0.14947 0.12114 -0.15312 0.12268 C -0.15416 0.12361 -0.15529 0.12453 -0.15633 0.12546 C -0.16076 0.12994 -0.16397 0.1341 -0.169 0.13688 C -0.17074 0.13781 -0.17265 0.13781 -0.17456 0.13827 C -0.17612 0.13919 -0.17777 0.13997 -0.17933 0.14105 C -0.18064 0.14197 -0.18194 0.14321 -0.18324 0.14382 C -0.1848 0.1446 -0.18645 0.14475 -0.18802 0.14521 C -0.18914 0.14568 -0.19019 0.14629 -0.19123 0.14676 C -0.19227 0.14768 -0.19331 0.14876 -0.19435 0.14953 C -0.19617 0.15077 -0.19808 0.15169 -0.19991 0.15231 C -0.20338 0.15355 -0.21328 0.15478 -0.21579 0.15524 L -0.37135 0.1537 C -0.37543 0.15355 -0.37925 0.15077 -0.38324 0.14953 C -0.40043 0.14444 -0.37421 0.15216 -0.39357 0.14676 C -0.39609 0.14598 -0.40503 0.14321 -0.40867 0.14244 C -0.4118 0.14182 -0.41501 0.14151 -0.41822 0.14105 C -0.43081 0.13549 -0.40859 0.14521 -0.42612 0.13827 C -0.43324 0.13534 -0.42152 0.13796 -0.43324 0.13534 C -0.43593 0.13487 -0.43854 0.13457 -0.44123 0.13395 C -0.44652 0.13271 -0.45182 0.13117 -0.45711 0.12978 C -0.4592 0.12916 -0.46128 0.1287 -0.46345 0.12839 C -0.46788 0.12778 -0.47239 0.12747 -0.4769 0.127 C -0.47769 0.12592 -0.47838 0.12438 -0.47933 0.12407 C -0.48454 0.12284 -0.48992 0.12345 -0.49513 0.12268 C -0.49652 0.12253 -0.49782 0.12145 -0.49913 0.12129 C -0.50494 0.12052 -0.51076 0.12037 -0.51657 0.1199 C -0.52534 0.11836 -0.53081 0.11713 -0.54036 0.11713 L -0.7467 0.11713 " pathEditMode="relative" ptsTypes="AAAAAAAAAAAAAAAAAAAAAAAAAAAAAAAAAAAAAAAAAAAAAAAAAAAAAAAAAAAAAAA">
                                      <p:cBhvr>
                                        <p:cTn id="46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25921" y="39880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83576" y="539115"/>
            <a:ext cx="9847808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SSRF 취약한 엔드포인트(ssrf.php) 추가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SSRF 취약한 엔드포인트 ssrf.php를 생성하여 서버가 내부 요청을 수행하도록 조작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69458" y="1749177"/>
            <a:ext cx="13476046" cy="810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&lt;?php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en-US" sz="2690">
                <a:solidFill>
                  <a:srgbClr val="6CE5E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if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(isset(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$_GET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</a:t>
            </a:r>
            <a:r>
              <a:rPr lang="en-US" sz="2690">
                <a:solidFill>
                  <a:srgbClr val="FA980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'url'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])) {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$url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= 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$_GET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</a:t>
            </a:r>
            <a:r>
              <a:rPr lang="en-US" sz="2690">
                <a:solidFill>
                  <a:srgbClr val="FA980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'url'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];  </a:t>
            </a:r>
            <a:r>
              <a:rPr lang="en-US" sz="2690">
                <a:solidFill>
                  <a:srgbClr val="00BF6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// 사용자 입력을 그대로 사용 (필터링 없음)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echo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90">
                <a:solidFill>
                  <a:srgbClr val="FA980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"Received URL: "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. htmlspecialchars(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$url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just">
              <a:lnSpc>
                <a:spcPts val="3766"/>
              </a:lnSpc>
            </a:pPr>
            <a:endParaRPr lang="en-US" sz="269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$ch 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 curl_init();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curl_setopt(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$ch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CURLOPT_URL, 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$url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);  </a:t>
            </a:r>
            <a:r>
              <a:rPr lang="en-US" sz="2690">
                <a:solidFill>
                  <a:srgbClr val="00BF6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// 공격자가 입력한 URL로 서버가 요청을 보냄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curl_setopt(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$ch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CURLOPT_RETURNTRANSFER, </a:t>
            </a:r>
            <a:r>
              <a:rPr lang="en-US" sz="2690">
                <a:solidFill>
                  <a:srgbClr val="FF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true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);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$response 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 curl_exec(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$ch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);  </a:t>
            </a:r>
            <a:r>
              <a:rPr lang="en-US" sz="2690">
                <a:solidFill>
                  <a:srgbClr val="00BF6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//  내부망 요청 수행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echo </a:t>
            </a:r>
            <a:r>
              <a:rPr lang="en-US" sz="2690">
                <a:solidFill>
                  <a:srgbClr val="FA980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"Response: "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. htmlspecialchars_decode(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$response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  </a:t>
            </a:r>
            <a:r>
              <a:rPr lang="en-US" sz="2690">
                <a:solidFill>
                  <a:srgbClr val="00BF6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//  서버 응답 출력</a:t>
            </a:r>
          </a:p>
          <a:p>
            <a:pPr algn="just">
              <a:lnSpc>
                <a:spcPts val="3766"/>
              </a:lnSpc>
            </a:pPr>
            <a:endParaRPr lang="en-US" sz="2690">
              <a:solidFill>
                <a:srgbClr val="00BF63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curl_close(</a:t>
            </a:r>
            <a:r>
              <a:rPr lang="en-US" sz="2690">
                <a:solidFill>
                  <a:srgbClr val="2F5F9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$ch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);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} else {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echo "❌ </a:t>
            </a:r>
            <a:r>
              <a:rPr lang="en-US" sz="2690">
                <a:solidFill>
                  <a:srgbClr val="FA980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 URL provided!</a:t>
            </a: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";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}</a:t>
            </a:r>
          </a:p>
          <a:p>
            <a:pPr algn="just">
              <a:lnSpc>
                <a:spcPts val="3766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?&gt;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142453" y="2676080"/>
            <a:ext cx="2105947" cy="562420"/>
            <a:chOff x="0" y="0"/>
            <a:chExt cx="442288" cy="1181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2288" cy="118119"/>
            </a:xfrm>
            <a:custGeom>
              <a:avLst/>
              <a:gdLst/>
              <a:ahLst/>
              <a:cxnLst/>
              <a:rect l="l" t="t" r="r" b="b"/>
              <a:pathLst>
                <a:path w="442288" h="118119">
                  <a:moveTo>
                    <a:pt x="0" y="0"/>
                  </a:moveTo>
                  <a:lnTo>
                    <a:pt x="442288" y="0"/>
                  </a:lnTo>
                  <a:lnTo>
                    <a:pt x="442288" y="118119"/>
                  </a:lnTo>
                  <a:lnTo>
                    <a:pt x="0" y="118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42288" cy="165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29200" y="5783700"/>
            <a:ext cx="2667000" cy="807602"/>
            <a:chOff x="0" y="-47625"/>
            <a:chExt cx="544115" cy="169612"/>
          </a:xfrm>
        </p:grpSpPr>
        <p:sp>
          <p:nvSpPr>
            <p:cNvPr id="10" name="Freeform 10"/>
            <p:cNvSpPr/>
            <p:nvPr/>
          </p:nvSpPr>
          <p:spPr>
            <a:xfrm>
              <a:off x="32407" y="3868"/>
              <a:ext cx="511708" cy="118119"/>
            </a:xfrm>
            <a:custGeom>
              <a:avLst/>
              <a:gdLst/>
              <a:ahLst/>
              <a:cxnLst/>
              <a:rect l="l" t="t" r="r" b="b"/>
              <a:pathLst>
                <a:path w="511708" h="118119">
                  <a:moveTo>
                    <a:pt x="0" y="0"/>
                  </a:moveTo>
                  <a:lnTo>
                    <a:pt x="511708" y="0"/>
                  </a:lnTo>
                  <a:lnTo>
                    <a:pt x="511708" y="118119"/>
                  </a:lnTo>
                  <a:lnTo>
                    <a:pt x="0" y="118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11708" cy="165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632998" y="777427"/>
            <a:ext cx="19315872" cy="8743911"/>
            <a:chOff x="0" y="0"/>
            <a:chExt cx="5087308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87308" cy="2302923"/>
            </a:xfrm>
            <a:custGeom>
              <a:avLst/>
              <a:gdLst/>
              <a:ahLst/>
              <a:cxnLst/>
              <a:rect l="l" t="t" r="r" b="b"/>
              <a:pathLst>
                <a:path w="5087308" h="2302923">
                  <a:moveTo>
                    <a:pt x="14429" y="0"/>
                  </a:moveTo>
                  <a:lnTo>
                    <a:pt x="5072879" y="0"/>
                  </a:lnTo>
                  <a:cubicBezTo>
                    <a:pt x="5080848" y="0"/>
                    <a:pt x="5087308" y="6460"/>
                    <a:pt x="5087308" y="14429"/>
                  </a:cubicBezTo>
                  <a:lnTo>
                    <a:pt x="5087308" y="2288494"/>
                  </a:lnTo>
                  <a:cubicBezTo>
                    <a:pt x="5087308" y="2292321"/>
                    <a:pt x="5085788" y="2295991"/>
                    <a:pt x="5083082" y="2298697"/>
                  </a:cubicBezTo>
                  <a:cubicBezTo>
                    <a:pt x="5080376" y="2301403"/>
                    <a:pt x="5076706" y="2302923"/>
                    <a:pt x="5072879" y="2302923"/>
                  </a:cubicBezTo>
                  <a:lnTo>
                    <a:pt x="14429" y="2302923"/>
                  </a:lnTo>
                  <a:cubicBezTo>
                    <a:pt x="10602" y="2302923"/>
                    <a:pt x="6932" y="2301403"/>
                    <a:pt x="4226" y="2298697"/>
                  </a:cubicBezTo>
                  <a:cubicBezTo>
                    <a:pt x="1520" y="2295991"/>
                    <a:pt x="0" y="2292321"/>
                    <a:pt x="0" y="2288494"/>
                  </a:cubicBezTo>
                  <a:lnTo>
                    <a:pt x="0" y="14429"/>
                  </a:lnTo>
                  <a:cubicBezTo>
                    <a:pt x="0" y="6460"/>
                    <a:pt x="6460" y="0"/>
                    <a:pt x="1442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87308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>
            <a:off x="796863" y="3657025"/>
            <a:ext cx="3377375" cy="0"/>
          </a:xfrm>
          <a:prstGeom prst="line">
            <a:avLst/>
          </a:prstGeom>
          <a:ln w="19050" cap="flat">
            <a:solidFill>
              <a:srgbClr val="B2B1B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611455" y="1847874"/>
            <a:ext cx="4040783" cy="7225344"/>
            <a:chOff x="0" y="0"/>
            <a:chExt cx="1064239" cy="19029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4239" cy="1902971"/>
            </a:xfrm>
            <a:custGeom>
              <a:avLst/>
              <a:gdLst/>
              <a:ahLst/>
              <a:cxnLst/>
              <a:rect l="l" t="t" r="r" b="b"/>
              <a:pathLst>
                <a:path w="1064239" h="1902971">
                  <a:moveTo>
                    <a:pt x="97713" y="0"/>
                  </a:moveTo>
                  <a:lnTo>
                    <a:pt x="966526" y="0"/>
                  </a:lnTo>
                  <a:cubicBezTo>
                    <a:pt x="992441" y="0"/>
                    <a:pt x="1017295" y="10295"/>
                    <a:pt x="1035620" y="28620"/>
                  </a:cubicBezTo>
                  <a:cubicBezTo>
                    <a:pt x="1053945" y="46944"/>
                    <a:pt x="1064239" y="71798"/>
                    <a:pt x="1064239" y="97713"/>
                  </a:cubicBezTo>
                  <a:lnTo>
                    <a:pt x="1064239" y="1805258"/>
                  </a:lnTo>
                  <a:cubicBezTo>
                    <a:pt x="1064239" y="1831173"/>
                    <a:pt x="1053945" y="1856027"/>
                    <a:pt x="1035620" y="1874352"/>
                  </a:cubicBezTo>
                  <a:cubicBezTo>
                    <a:pt x="1017295" y="1892677"/>
                    <a:pt x="992441" y="1902971"/>
                    <a:pt x="966526" y="1902971"/>
                  </a:cubicBezTo>
                  <a:lnTo>
                    <a:pt x="97713" y="1902971"/>
                  </a:lnTo>
                  <a:cubicBezTo>
                    <a:pt x="71798" y="1902971"/>
                    <a:pt x="46944" y="1892677"/>
                    <a:pt x="28620" y="1874352"/>
                  </a:cubicBezTo>
                  <a:cubicBezTo>
                    <a:pt x="10295" y="1856027"/>
                    <a:pt x="0" y="1831173"/>
                    <a:pt x="0" y="1805258"/>
                  </a:cubicBezTo>
                  <a:lnTo>
                    <a:pt x="0" y="97713"/>
                  </a:lnTo>
                  <a:cubicBezTo>
                    <a:pt x="0" y="71798"/>
                    <a:pt x="10295" y="46944"/>
                    <a:pt x="28620" y="28620"/>
                  </a:cubicBezTo>
                  <a:cubicBezTo>
                    <a:pt x="46944" y="10295"/>
                    <a:pt x="71798" y="0"/>
                    <a:pt x="977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2B1B1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064239" cy="1950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186215" y="2154012"/>
            <a:ext cx="3150239" cy="1465120"/>
            <a:chOff x="0" y="0"/>
            <a:chExt cx="4200318" cy="195349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64999" cy="1953494"/>
            </a:xfrm>
            <a:custGeom>
              <a:avLst/>
              <a:gdLst/>
              <a:rect l="l" t="t" r="r" b="b"/>
              <a:pathLst>
                <a:path w="1764999" h="1953494">
                  <a:moveTo>
                    <a:pt x="0" y="0"/>
                  </a:moveTo>
                  <a:lnTo>
                    <a:pt x="1764999" y="0"/>
                  </a:lnTo>
                  <a:lnTo>
                    <a:pt x="1764999" y="1953494"/>
                  </a:lnTo>
                  <a:lnTo>
                    <a:pt x="0" y="19534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945073" y="1229804"/>
              <a:ext cx="2255245" cy="71148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4339"/>
                </a:lnSpc>
                <a:spcBef>
                  <a:spcPct val="0"/>
                </a:spcBef>
                <a:defRPr/>
              </a:pPr>
              <a:r>
                <a:rPr lang="en-US" sz="30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변</a:t>
              </a:r>
              <a:r>
                <a:rPr lang="en-US" altLang="ko-KR" sz="30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O</a:t>
              </a:r>
              <a:r>
                <a:rPr lang="en-US" sz="30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설</a:t>
              </a:r>
              <a:endParaRPr lang="en-US" sz="3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58568" y="700321"/>
              <a:ext cx="2074115" cy="54947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ctr">
                <a:lnSpc>
                  <a:spcPts val="3793"/>
                </a:lnSpc>
                <a:defRPr/>
              </a:pPr>
              <a:r>
                <a:rPr lang="en-US" sz="2271" spc="68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팀 장</a:t>
              </a:r>
              <a:endParaRPr lang="en-US" sz="2271" spc="68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74629" y="1847874"/>
            <a:ext cx="4040783" cy="7225344"/>
            <a:chOff x="0" y="0"/>
            <a:chExt cx="1064239" cy="19029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4239" cy="1902971"/>
            </a:xfrm>
            <a:custGeom>
              <a:avLst/>
              <a:gdLst/>
              <a:ahLst/>
              <a:cxnLst/>
              <a:rect l="l" t="t" r="r" b="b"/>
              <a:pathLst>
                <a:path w="1064239" h="1902971">
                  <a:moveTo>
                    <a:pt x="97713" y="0"/>
                  </a:moveTo>
                  <a:lnTo>
                    <a:pt x="966526" y="0"/>
                  </a:lnTo>
                  <a:cubicBezTo>
                    <a:pt x="992441" y="0"/>
                    <a:pt x="1017295" y="10295"/>
                    <a:pt x="1035620" y="28620"/>
                  </a:cubicBezTo>
                  <a:cubicBezTo>
                    <a:pt x="1053945" y="46944"/>
                    <a:pt x="1064239" y="71798"/>
                    <a:pt x="1064239" y="97713"/>
                  </a:cubicBezTo>
                  <a:lnTo>
                    <a:pt x="1064239" y="1805258"/>
                  </a:lnTo>
                  <a:cubicBezTo>
                    <a:pt x="1064239" y="1831173"/>
                    <a:pt x="1053945" y="1856027"/>
                    <a:pt x="1035620" y="1874352"/>
                  </a:cubicBezTo>
                  <a:cubicBezTo>
                    <a:pt x="1017295" y="1892677"/>
                    <a:pt x="992441" y="1902971"/>
                    <a:pt x="966526" y="1902971"/>
                  </a:cubicBezTo>
                  <a:lnTo>
                    <a:pt x="97713" y="1902971"/>
                  </a:lnTo>
                  <a:cubicBezTo>
                    <a:pt x="71798" y="1902971"/>
                    <a:pt x="46944" y="1892677"/>
                    <a:pt x="28620" y="1874352"/>
                  </a:cubicBezTo>
                  <a:cubicBezTo>
                    <a:pt x="10295" y="1856027"/>
                    <a:pt x="0" y="1831173"/>
                    <a:pt x="0" y="1805258"/>
                  </a:cubicBezTo>
                  <a:lnTo>
                    <a:pt x="0" y="97713"/>
                  </a:lnTo>
                  <a:cubicBezTo>
                    <a:pt x="0" y="71798"/>
                    <a:pt x="10295" y="46944"/>
                    <a:pt x="28620" y="28620"/>
                  </a:cubicBezTo>
                  <a:cubicBezTo>
                    <a:pt x="46944" y="10295"/>
                    <a:pt x="71798" y="0"/>
                    <a:pt x="977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2B1B1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064239" cy="1950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37804" y="1847874"/>
            <a:ext cx="4040783" cy="7225344"/>
            <a:chOff x="0" y="0"/>
            <a:chExt cx="1064239" cy="190297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64239" cy="1902971"/>
            </a:xfrm>
            <a:custGeom>
              <a:avLst/>
              <a:gdLst/>
              <a:ahLst/>
              <a:cxnLst/>
              <a:rect l="l" t="t" r="r" b="b"/>
              <a:pathLst>
                <a:path w="1064239" h="1902971">
                  <a:moveTo>
                    <a:pt x="97713" y="0"/>
                  </a:moveTo>
                  <a:lnTo>
                    <a:pt x="966526" y="0"/>
                  </a:lnTo>
                  <a:cubicBezTo>
                    <a:pt x="992441" y="0"/>
                    <a:pt x="1017295" y="10295"/>
                    <a:pt x="1035620" y="28620"/>
                  </a:cubicBezTo>
                  <a:cubicBezTo>
                    <a:pt x="1053945" y="46944"/>
                    <a:pt x="1064239" y="71798"/>
                    <a:pt x="1064239" y="97713"/>
                  </a:cubicBezTo>
                  <a:lnTo>
                    <a:pt x="1064239" y="1805258"/>
                  </a:lnTo>
                  <a:cubicBezTo>
                    <a:pt x="1064239" y="1831173"/>
                    <a:pt x="1053945" y="1856027"/>
                    <a:pt x="1035620" y="1874352"/>
                  </a:cubicBezTo>
                  <a:cubicBezTo>
                    <a:pt x="1017295" y="1892677"/>
                    <a:pt x="992441" y="1902971"/>
                    <a:pt x="966526" y="1902971"/>
                  </a:cubicBezTo>
                  <a:lnTo>
                    <a:pt x="97713" y="1902971"/>
                  </a:lnTo>
                  <a:cubicBezTo>
                    <a:pt x="71798" y="1902971"/>
                    <a:pt x="46944" y="1892677"/>
                    <a:pt x="28620" y="1874352"/>
                  </a:cubicBezTo>
                  <a:cubicBezTo>
                    <a:pt x="10295" y="1856027"/>
                    <a:pt x="0" y="1831173"/>
                    <a:pt x="0" y="1805258"/>
                  </a:cubicBezTo>
                  <a:lnTo>
                    <a:pt x="0" y="97713"/>
                  </a:lnTo>
                  <a:cubicBezTo>
                    <a:pt x="0" y="71798"/>
                    <a:pt x="10295" y="46944"/>
                    <a:pt x="28620" y="28620"/>
                  </a:cubicBezTo>
                  <a:cubicBezTo>
                    <a:pt x="46944" y="10295"/>
                    <a:pt x="71798" y="0"/>
                    <a:pt x="977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2B1B1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064239" cy="1950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702438" y="1847874"/>
            <a:ext cx="4040783" cy="7225344"/>
            <a:chOff x="0" y="0"/>
            <a:chExt cx="1064239" cy="190297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4239" cy="1902971"/>
            </a:xfrm>
            <a:custGeom>
              <a:avLst/>
              <a:gdLst/>
              <a:ahLst/>
              <a:cxnLst/>
              <a:rect l="l" t="t" r="r" b="b"/>
              <a:pathLst>
                <a:path w="1064239" h="1902971">
                  <a:moveTo>
                    <a:pt x="97713" y="0"/>
                  </a:moveTo>
                  <a:lnTo>
                    <a:pt x="966526" y="0"/>
                  </a:lnTo>
                  <a:cubicBezTo>
                    <a:pt x="992441" y="0"/>
                    <a:pt x="1017295" y="10295"/>
                    <a:pt x="1035620" y="28620"/>
                  </a:cubicBezTo>
                  <a:cubicBezTo>
                    <a:pt x="1053945" y="46944"/>
                    <a:pt x="1064239" y="71798"/>
                    <a:pt x="1064239" y="97713"/>
                  </a:cubicBezTo>
                  <a:lnTo>
                    <a:pt x="1064239" y="1805258"/>
                  </a:lnTo>
                  <a:cubicBezTo>
                    <a:pt x="1064239" y="1831173"/>
                    <a:pt x="1053945" y="1856027"/>
                    <a:pt x="1035620" y="1874352"/>
                  </a:cubicBezTo>
                  <a:cubicBezTo>
                    <a:pt x="1017295" y="1892677"/>
                    <a:pt x="992441" y="1902971"/>
                    <a:pt x="966526" y="1902971"/>
                  </a:cubicBezTo>
                  <a:lnTo>
                    <a:pt x="97713" y="1902971"/>
                  </a:lnTo>
                  <a:cubicBezTo>
                    <a:pt x="71798" y="1902971"/>
                    <a:pt x="46944" y="1892677"/>
                    <a:pt x="28620" y="1874352"/>
                  </a:cubicBezTo>
                  <a:cubicBezTo>
                    <a:pt x="10295" y="1856027"/>
                    <a:pt x="0" y="1831173"/>
                    <a:pt x="0" y="1805258"/>
                  </a:cubicBezTo>
                  <a:lnTo>
                    <a:pt x="0" y="97713"/>
                  </a:lnTo>
                  <a:cubicBezTo>
                    <a:pt x="0" y="71798"/>
                    <a:pt x="10295" y="46944"/>
                    <a:pt x="28620" y="28620"/>
                  </a:cubicBezTo>
                  <a:cubicBezTo>
                    <a:pt x="46944" y="10295"/>
                    <a:pt x="71798" y="0"/>
                    <a:pt x="977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2B1B1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064239" cy="1950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714940" y="387519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324254" y="971550"/>
            <a:ext cx="202710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원 소 개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346481" y="3859488"/>
            <a:ext cx="3304377" cy="91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2271" b="1" spc="6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취약점 분석 및</a:t>
            </a:r>
          </a:p>
          <a:p>
            <a:pPr marL="0" lvl="0" indent="0" algn="ctr">
              <a:lnSpc>
                <a:spcPts val="3793"/>
              </a:lnSpc>
            </a:pPr>
            <a:r>
              <a:rPr lang="en-US" sz="2271" b="1" spc="6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 시뮬레이션 담당</a:t>
            </a:r>
          </a:p>
        </p:txBody>
      </p:sp>
      <p:grpSp>
        <p:nvGrpSpPr>
          <p:cNvPr id="38" name="Group 38"/>
          <p:cNvGrpSpPr/>
          <p:nvPr/>
        </p:nvGrpSpPr>
        <p:grpSpPr>
          <a:xfrm rot="0">
            <a:off x="9729788" y="2154012"/>
            <a:ext cx="3326632" cy="1455595"/>
            <a:chOff x="0" y="0"/>
            <a:chExt cx="4435509" cy="194079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88821" cy="1940794"/>
            </a:xfrm>
            <a:custGeom>
              <a:avLst/>
              <a:gdLst/>
              <a:rect l="l" t="t" r="r" b="b"/>
              <a:pathLst>
                <a:path w="2088821" h="1940794">
                  <a:moveTo>
                    <a:pt x="0" y="0"/>
                  </a:moveTo>
                  <a:lnTo>
                    <a:pt x="2088821" y="0"/>
                  </a:lnTo>
                  <a:lnTo>
                    <a:pt x="2088821" y="1940794"/>
                  </a:lnTo>
                  <a:lnTo>
                    <a:pt x="0" y="19407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2180264" y="1183121"/>
              <a:ext cx="2255245" cy="720062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4339"/>
                </a:lnSpc>
                <a:spcBef>
                  <a:spcPct val="0"/>
                </a:spcBef>
                <a:defRPr/>
              </a:pPr>
              <a:r>
                <a:rPr lang="en-US" sz="30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배</a:t>
              </a:r>
              <a:r>
                <a:rPr lang="en-US" altLang="ko-KR" sz="30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O</a:t>
              </a:r>
              <a:r>
                <a:rPr lang="en-US" sz="30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결</a:t>
              </a:r>
              <a:endParaRPr lang="en-US" sz="3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9706007" y="3859488"/>
            <a:ext cx="3304377" cy="91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2271" b="1" spc="6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취약점 진단 및 </a:t>
            </a:r>
          </a:p>
          <a:p>
            <a:pPr marL="0" lvl="0" indent="0" algn="ctr">
              <a:lnSpc>
                <a:spcPts val="3793"/>
              </a:lnSpc>
            </a:pPr>
            <a:r>
              <a:rPr lang="en-US" sz="2271" b="1" spc="6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정리 담당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740827" y="3002547"/>
            <a:ext cx="1691433" cy="54075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4339"/>
              </a:lnSpc>
              <a:spcBef>
                <a:spcPct val="0"/>
              </a:spcBef>
              <a:defRPr/>
            </a:pPr>
            <a:r>
              <a:rPr lang="en-US" sz="3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</a:t>
            </a:r>
            <a:r>
              <a:rPr lang="en-US" altLang="ko-KR" sz="3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</a:t>
            </a:r>
            <a:r>
              <a:rPr lang="en-US" sz="3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</a:t>
            </a:r>
            <a:endParaRPr lang="en-US" sz="3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070641" y="3859488"/>
            <a:ext cx="3304377" cy="91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2271" b="1" spc="6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취약점 진단 및 </a:t>
            </a:r>
          </a:p>
          <a:p>
            <a:pPr marL="0" lvl="0" indent="0" algn="ctr">
              <a:lnSpc>
                <a:spcPts val="3793"/>
              </a:lnSpc>
            </a:pPr>
            <a:r>
              <a:rPr lang="en-US" sz="2271" b="1" spc="6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진단결과 자료수집 담당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79658" y="3859488"/>
            <a:ext cx="3304377" cy="91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2271" b="1" spc="6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총괄 </a:t>
            </a:r>
          </a:p>
          <a:p>
            <a:pPr marL="0" lvl="0" indent="0" algn="ctr">
              <a:lnSpc>
                <a:spcPts val="3793"/>
              </a:lnSpc>
            </a:pPr>
            <a:r>
              <a:rPr lang="en-US" sz="2271" b="1" spc="6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보고서 작성, 발표담당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239409" y="5076825"/>
            <a:ext cx="3752191" cy="35528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Burp Suite을 활용한  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웹 취약점 스캐닝 및 분석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발견된 11가지 취약점 분석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SSRF 취약점 재현 및 시뮬레이션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취약점에 대한 기술적 설명 준비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취약점 재현을 위한 테스트 환경 설정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최종 결과를 바탕으로 개선 사항 제안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공격시연 및 대응시연 영상 촬영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팀원들과의 정기적인 소통 및 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진행상황 공유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619087" y="5097147"/>
            <a:ext cx="3518523" cy="313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Kiterunner를 활용한 숨겨진 </a:t>
            </a:r>
          </a:p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API 탐색</a:t>
            </a:r>
          </a:p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취약점 진단</a:t>
            </a:r>
          </a:p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데이터 정리 </a:t>
            </a:r>
          </a:p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회의록 작성</a:t>
            </a:r>
          </a:p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관련 기사 수집 </a:t>
            </a:r>
          </a:p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발표 자료 구성 및 제작 서브</a:t>
            </a:r>
          </a:p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발표 자료의 시각적 요소 디자인</a:t>
            </a:r>
          </a:p>
          <a:p>
            <a:pPr marL="0" lvl="0" indent="0" algn="l">
              <a:lnSpc>
                <a:spcPts val="2791"/>
              </a:lnSpc>
            </a:pPr>
            <a:endParaRPr lang="en-US" sz="1671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3998764" y="5133607"/>
            <a:ext cx="3518523" cy="208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JMeter를 활용한 API 부하 테스트</a:t>
            </a:r>
          </a:p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Burp Suite 사용법 조사</a:t>
            </a:r>
          </a:p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Dirbuster 진단</a:t>
            </a:r>
          </a:p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보안 대책 우선순위 설정</a:t>
            </a:r>
          </a:p>
          <a:p>
            <a:pPr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웹진단 자동화 도구툴 조사</a:t>
            </a:r>
          </a:p>
          <a:p>
            <a:pPr marL="0" lvl="0" indent="0" algn="l">
              <a:lnSpc>
                <a:spcPts val="2791"/>
              </a:lnSpc>
            </a:pPr>
            <a:r>
              <a:rPr lang="en-US" sz="1671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웹 취약점 진단결과 자료수집 및 정리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56032" y="5097147"/>
            <a:ext cx="3715968" cy="391350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팀원 작업 조율 및 일정 관리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최종 보고서 작성 및 통합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발표 자료 구성 및 제작 메인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외부 이해관계자와의 소통 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및 피드백 공유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공격 시뮬레이션 결과 시각화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공격시연 및 대응시연 영상 편집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OWASP ZAP으로 웹 취약점 스캐닝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취약점 진단 결과 및 대응전략 문서화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r>
              <a:rPr lang="en-US" sz="1670" spc="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프로젝트 진행 상황 모니터링 및 조정</a:t>
            </a: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791"/>
              </a:lnSpc>
              <a:defRPr/>
            </a:pPr>
            <a:endParaRPr lang="en-US" sz="1670" spc="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9" name="AutoShape 49"/>
          <p:cNvSpPr/>
          <p:nvPr/>
        </p:nvSpPr>
        <p:spPr>
          <a:xfrm>
            <a:off x="951083" y="3619132"/>
            <a:ext cx="3394897" cy="0"/>
          </a:xfrm>
          <a:prstGeom prst="line">
            <a:avLst/>
          </a:prstGeom>
          <a:ln w="19050" cap="rnd">
            <a:solidFill>
              <a:srgbClr val="B2B1B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" name="Group 50"/>
          <p:cNvGrpSpPr/>
          <p:nvPr/>
        </p:nvGrpSpPr>
        <p:grpSpPr>
          <a:xfrm>
            <a:off x="5301222" y="2008548"/>
            <a:ext cx="3394897" cy="1610584"/>
            <a:chOff x="0" y="0"/>
            <a:chExt cx="4526529" cy="2147445"/>
          </a:xfrm>
        </p:grpSpPr>
        <p:sp>
          <p:nvSpPr>
            <p:cNvPr id="51" name="Freeform 51"/>
            <p:cNvSpPr/>
            <p:nvPr/>
          </p:nvSpPr>
          <p:spPr>
            <a:xfrm>
              <a:off x="47646" y="0"/>
              <a:ext cx="2215618" cy="2147445"/>
            </a:xfrm>
            <a:custGeom>
              <a:avLst/>
              <a:gdLst/>
              <a:ahLst/>
              <a:cxnLst/>
              <a:rect l="l" t="t" r="r" b="b"/>
              <a:pathLst>
                <a:path w="2215618" h="2147445">
                  <a:moveTo>
                    <a:pt x="0" y="0"/>
                  </a:moveTo>
                  <a:lnTo>
                    <a:pt x="2215618" y="0"/>
                  </a:lnTo>
                  <a:lnTo>
                    <a:pt x="2215618" y="2147445"/>
                  </a:lnTo>
                  <a:lnTo>
                    <a:pt x="0" y="2147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2263264" y="1411056"/>
              <a:ext cx="2255245" cy="685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유형우</a:t>
              </a:r>
            </a:p>
          </p:txBody>
        </p:sp>
        <p:sp>
          <p:nvSpPr>
            <p:cNvPr id="53" name="AutoShape 53"/>
            <p:cNvSpPr/>
            <p:nvPr/>
          </p:nvSpPr>
          <p:spPr>
            <a:xfrm>
              <a:off x="0" y="2134745"/>
              <a:ext cx="4526529" cy="0"/>
            </a:xfrm>
            <a:prstGeom prst="line">
              <a:avLst/>
            </a:prstGeom>
            <a:ln w="25400" cap="rnd">
              <a:solidFill>
                <a:srgbClr val="B2B1B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4" name="AutoShape 54"/>
          <p:cNvSpPr/>
          <p:nvPr/>
        </p:nvSpPr>
        <p:spPr>
          <a:xfrm>
            <a:off x="9680900" y="3600082"/>
            <a:ext cx="3394897" cy="0"/>
          </a:xfrm>
          <a:prstGeom prst="line">
            <a:avLst/>
          </a:prstGeom>
          <a:ln w="19050" cap="rnd">
            <a:solidFill>
              <a:srgbClr val="B2B1B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5" name="Group 55"/>
          <p:cNvGrpSpPr/>
          <p:nvPr/>
        </p:nvGrpSpPr>
        <p:grpSpPr>
          <a:xfrm>
            <a:off x="14060577" y="2122419"/>
            <a:ext cx="3394897" cy="1458614"/>
            <a:chOff x="0" y="0"/>
            <a:chExt cx="4526529" cy="1944818"/>
          </a:xfrm>
        </p:grpSpPr>
        <p:sp>
          <p:nvSpPr>
            <p:cNvPr id="56" name="Freeform 56"/>
            <p:cNvSpPr/>
            <p:nvPr/>
          </p:nvSpPr>
          <p:spPr>
            <a:xfrm>
              <a:off x="92576" y="0"/>
              <a:ext cx="2147756" cy="1944818"/>
            </a:xfrm>
            <a:custGeom>
              <a:avLst/>
              <a:gdLst/>
              <a:ahLst/>
              <a:cxnLst/>
              <a:rect l="l" t="t" r="r" b="b"/>
              <a:pathLst>
                <a:path w="2147756" h="1944818">
                  <a:moveTo>
                    <a:pt x="0" y="0"/>
                  </a:moveTo>
                  <a:lnTo>
                    <a:pt x="2147756" y="0"/>
                  </a:lnTo>
                  <a:lnTo>
                    <a:pt x="2147756" y="1944818"/>
                  </a:lnTo>
                  <a:lnTo>
                    <a:pt x="0" y="194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57" name="AutoShape 57"/>
            <p:cNvSpPr/>
            <p:nvPr/>
          </p:nvSpPr>
          <p:spPr>
            <a:xfrm>
              <a:off x="0" y="1932118"/>
              <a:ext cx="4526529" cy="0"/>
            </a:xfrm>
            <a:prstGeom prst="line">
              <a:avLst/>
            </a:prstGeom>
            <a:ln w="25400" cap="rnd">
              <a:solidFill>
                <a:srgbClr val="B2B1B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38560" y="1028700"/>
            <a:ext cx="13704501" cy="8822273"/>
          </a:xfrm>
          <a:custGeom>
            <a:avLst/>
            <a:gdLst/>
            <a:ahLst/>
            <a:cxnLst/>
            <a:rect l="l" t="t" r="r" b="b"/>
            <a:pathLst>
              <a:path w="13704501" h="8822273">
                <a:moveTo>
                  <a:pt x="0" y="0"/>
                </a:moveTo>
                <a:lnTo>
                  <a:pt x="13704501" y="0"/>
                </a:lnTo>
                <a:lnTo>
                  <a:pt x="13704501" y="8822273"/>
                </a:lnTo>
                <a:lnTo>
                  <a:pt x="0" y="8822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41712" y="259276"/>
            <a:ext cx="3864488" cy="4550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639"/>
              </a:lnSpc>
              <a:spcBef>
                <a:spcPct val="0"/>
              </a:spcBef>
              <a:defRPr/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SSRF 응답 정상 동작 확인</a:t>
            </a:r>
            <a:endParaRPr lang="en-US" sz="25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133600" y="1721581"/>
            <a:ext cx="14325600" cy="8129391"/>
            <a:chOff x="0" y="0"/>
            <a:chExt cx="2878198" cy="17073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78198" cy="1707322"/>
            </a:xfrm>
            <a:custGeom>
              <a:avLst/>
              <a:gdLst/>
              <a:ahLst/>
              <a:cxnLst/>
              <a:rect l="l" t="t" r="r" b="b"/>
              <a:pathLst>
                <a:path w="2878198" h="1707322">
                  <a:moveTo>
                    <a:pt x="0" y="0"/>
                  </a:moveTo>
                  <a:lnTo>
                    <a:pt x="2878198" y="0"/>
                  </a:lnTo>
                  <a:lnTo>
                    <a:pt x="2878198" y="1707322"/>
                  </a:lnTo>
                  <a:lnTo>
                    <a:pt x="0" y="1707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78198" cy="1754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3311" y="889260"/>
            <a:ext cx="17018296" cy="2467653"/>
          </a:xfrm>
          <a:custGeom>
            <a:avLst/>
            <a:gdLst/>
            <a:ahLst/>
            <a:cxnLst/>
            <a:rect l="l" t="t" r="r" b="b"/>
            <a:pathLst>
              <a:path w="17018296" h="2467653">
                <a:moveTo>
                  <a:pt x="0" y="0"/>
                </a:moveTo>
                <a:lnTo>
                  <a:pt x="17018296" y="0"/>
                </a:lnTo>
                <a:lnTo>
                  <a:pt x="17018296" y="2467653"/>
                </a:lnTo>
                <a:lnTo>
                  <a:pt x="0" y="2467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5694" y="4937550"/>
            <a:ext cx="17018296" cy="4105664"/>
          </a:xfrm>
          <a:custGeom>
            <a:avLst/>
            <a:gdLst/>
            <a:ahLst/>
            <a:cxnLst/>
            <a:rect l="l" t="t" r="r" b="b"/>
            <a:pathLst>
              <a:path w="17018296" h="4105664">
                <a:moveTo>
                  <a:pt x="0" y="0"/>
                </a:moveTo>
                <a:lnTo>
                  <a:pt x="17018296" y="0"/>
                </a:lnTo>
                <a:lnTo>
                  <a:pt x="17018296" y="4105664"/>
                </a:lnTo>
                <a:lnTo>
                  <a:pt x="0" y="410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55564" y="332759"/>
            <a:ext cx="357687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내부 API 서버 포트 스캔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12282" y="4268674"/>
            <a:ext cx="422512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포트를 통한 .env 파일 접근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334273" y="2867820"/>
            <a:ext cx="765600" cy="385467"/>
            <a:chOff x="0" y="0"/>
            <a:chExt cx="201640" cy="1015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1640" cy="101522"/>
            </a:xfrm>
            <a:custGeom>
              <a:avLst/>
              <a:gdLst/>
              <a:ahLst/>
              <a:cxnLst/>
              <a:rect l="l" t="t" r="r" b="b"/>
              <a:pathLst>
                <a:path w="201640" h="101522">
                  <a:moveTo>
                    <a:pt x="0" y="0"/>
                  </a:moveTo>
                  <a:lnTo>
                    <a:pt x="201640" y="0"/>
                  </a:lnTo>
                  <a:lnTo>
                    <a:pt x="201640" y="101522"/>
                  </a:lnTo>
                  <a:lnTo>
                    <a:pt x="0" y="101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01640" cy="149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6636" y="6416320"/>
            <a:ext cx="7240344" cy="716293"/>
            <a:chOff x="0" y="0"/>
            <a:chExt cx="1906922" cy="1886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06922" cy="188653"/>
            </a:xfrm>
            <a:custGeom>
              <a:avLst/>
              <a:gdLst/>
              <a:ahLst/>
              <a:cxnLst/>
              <a:rect l="l" t="t" r="r" b="b"/>
              <a:pathLst>
                <a:path w="1906922" h="188653">
                  <a:moveTo>
                    <a:pt x="0" y="0"/>
                  </a:moveTo>
                  <a:lnTo>
                    <a:pt x="1906922" y="0"/>
                  </a:lnTo>
                  <a:lnTo>
                    <a:pt x="1906922" y="188653"/>
                  </a:lnTo>
                  <a:lnTo>
                    <a:pt x="0" y="188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06922" cy="236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6636" y="8224056"/>
            <a:ext cx="4640994" cy="448481"/>
            <a:chOff x="0" y="0"/>
            <a:chExt cx="1222320" cy="1181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2319" cy="118119"/>
            </a:xfrm>
            <a:custGeom>
              <a:avLst/>
              <a:gdLst/>
              <a:ahLst/>
              <a:cxnLst/>
              <a:rect l="l" t="t" r="r" b="b"/>
              <a:pathLst>
                <a:path w="1222319" h="118119">
                  <a:moveTo>
                    <a:pt x="0" y="0"/>
                  </a:moveTo>
                  <a:lnTo>
                    <a:pt x="1222319" y="0"/>
                  </a:lnTo>
                  <a:lnTo>
                    <a:pt x="1222319" y="118119"/>
                  </a:lnTo>
                  <a:lnTo>
                    <a:pt x="0" y="118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22320" cy="165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3429" y="995768"/>
            <a:ext cx="17018296" cy="2595290"/>
          </a:xfrm>
          <a:custGeom>
            <a:avLst/>
            <a:gdLst/>
            <a:ahLst/>
            <a:cxnLst/>
            <a:rect l="l" t="t" r="r" b="b"/>
            <a:pathLst>
              <a:path w="17018296" h="2595290">
                <a:moveTo>
                  <a:pt x="0" y="0"/>
                </a:moveTo>
                <a:lnTo>
                  <a:pt x="17018296" y="0"/>
                </a:lnTo>
                <a:lnTo>
                  <a:pt x="17018296" y="2595290"/>
                </a:lnTo>
                <a:lnTo>
                  <a:pt x="0" y="2595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593429" y="4689570"/>
            <a:ext cx="17018296" cy="4831769"/>
          </a:xfrm>
          <a:custGeom>
            <a:avLst/>
            <a:gdLst/>
            <a:ahLst/>
            <a:cxnLst/>
            <a:rect l="l" t="t" r="r" b="b"/>
            <a:pathLst>
              <a:path w="17018296" h="4831769">
                <a:moveTo>
                  <a:pt x="0" y="0"/>
                </a:moveTo>
                <a:lnTo>
                  <a:pt x="17018296" y="0"/>
                </a:lnTo>
                <a:lnTo>
                  <a:pt x="17018296" y="4831769"/>
                </a:lnTo>
                <a:lnTo>
                  <a:pt x="0" y="483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0" r="-25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95742" y="414108"/>
            <a:ext cx="3377058" cy="45266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639"/>
              </a:lnSpc>
              <a:spcBef>
                <a:spcPct val="0"/>
              </a:spcBef>
              <a:defRPr/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관리자 계정 정보 확인</a:t>
            </a:r>
            <a:endParaRPr lang="en-US" sz="25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86163" y="4109815"/>
            <a:ext cx="2915674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관리자 페이지 확인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473980"/>
            <a:ext cx="4168385" cy="747800"/>
            <a:chOff x="0" y="0"/>
            <a:chExt cx="1097846" cy="1969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7846" cy="196952"/>
            </a:xfrm>
            <a:custGeom>
              <a:avLst/>
              <a:gdLst/>
              <a:ahLst/>
              <a:cxnLst/>
              <a:rect l="l" t="t" r="r" b="b"/>
              <a:pathLst>
                <a:path w="1097846" h="196952">
                  <a:moveTo>
                    <a:pt x="0" y="0"/>
                  </a:moveTo>
                  <a:lnTo>
                    <a:pt x="1097846" y="0"/>
                  </a:lnTo>
                  <a:lnTo>
                    <a:pt x="1097846" y="196952"/>
                  </a:lnTo>
                  <a:lnTo>
                    <a:pt x="0" y="1969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97846" cy="244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84227" y="8141991"/>
            <a:ext cx="4278661" cy="448481"/>
            <a:chOff x="0" y="0"/>
            <a:chExt cx="1126890" cy="1181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26890" cy="118119"/>
            </a:xfrm>
            <a:custGeom>
              <a:avLst/>
              <a:gdLst/>
              <a:ahLst/>
              <a:cxnLst/>
              <a:rect l="l" t="t" r="r" b="b"/>
              <a:pathLst>
                <a:path w="1126890" h="118119">
                  <a:moveTo>
                    <a:pt x="0" y="0"/>
                  </a:moveTo>
                  <a:lnTo>
                    <a:pt x="1126890" y="0"/>
                  </a:lnTo>
                  <a:lnTo>
                    <a:pt x="1126890" y="118119"/>
                  </a:lnTo>
                  <a:lnTo>
                    <a:pt x="0" y="118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26890" cy="165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6959" y="1886859"/>
            <a:ext cx="16612544" cy="2658007"/>
          </a:xfrm>
          <a:custGeom>
            <a:avLst/>
            <a:gdLst/>
            <a:ahLst/>
            <a:cxnLst/>
            <a:rect l="l" t="t" r="r" b="b"/>
            <a:pathLst>
              <a:path w="16612544" h="2658007">
                <a:moveTo>
                  <a:pt x="0" y="0"/>
                </a:moveTo>
                <a:lnTo>
                  <a:pt x="16612544" y="0"/>
                </a:lnTo>
                <a:lnTo>
                  <a:pt x="16612544" y="2658007"/>
                </a:lnTo>
                <a:lnTo>
                  <a:pt x="0" y="2658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7728" y="5970905"/>
            <a:ext cx="16612544" cy="1910443"/>
          </a:xfrm>
          <a:custGeom>
            <a:avLst/>
            <a:gdLst/>
            <a:ahLst/>
            <a:cxnLst/>
            <a:rect l="l" t="t" r="r" b="b"/>
            <a:pathLst>
              <a:path w="16612544" h="1910443">
                <a:moveTo>
                  <a:pt x="0" y="0"/>
                </a:moveTo>
                <a:lnTo>
                  <a:pt x="16612544" y="0"/>
                </a:lnTo>
                <a:lnTo>
                  <a:pt x="16612544" y="1910443"/>
                </a:lnTo>
                <a:lnTo>
                  <a:pt x="0" y="1910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551135" y="39880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86163" y="1246337"/>
            <a:ext cx="2915674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內 파일 목록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6163" y="5372132"/>
            <a:ext cx="2915674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 다운로드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0578" y="2912854"/>
            <a:ext cx="4719763" cy="1440960"/>
            <a:chOff x="0" y="0"/>
            <a:chExt cx="1243065" cy="3795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3065" cy="379512"/>
            </a:xfrm>
            <a:custGeom>
              <a:avLst/>
              <a:gdLst/>
              <a:ahLst/>
              <a:cxnLst/>
              <a:rect l="l" t="t" r="r" b="b"/>
              <a:pathLst>
                <a:path w="1243065" h="379512">
                  <a:moveTo>
                    <a:pt x="0" y="0"/>
                  </a:moveTo>
                  <a:lnTo>
                    <a:pt x="1243065" y="0"/>
                  </a:lnTo>
                  <a:lnTo>
                    <a:pt x="1243065" y="379512"/>
                  </a:lnTo>
                  <a:lnTo>
                    <a:pt x="0" y="379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43065" cy="427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60874" y="7354674"/>
            <a:ext cx="1253963" cy="448481"/>
            <a:chOff x="0" y="0"/>
            <a:chExt cx="330262" cy="1181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0262" cy="118119"/>
            </a:xfrm>
            <a:custGeom>
              <a:avLst/>
              <a:gdLst/>
              <a:ahLst/>
              <a:cxnLst/>
              <a:rect l="l" t="t" r="r" b="b"/>
              <a:pathLst>
                <a:path w="330262" h="118119">
                  <a:moveTo>
                    <a:pt x="0" y="0"/>
                  </a:moveTo>
                  <a:lnTo>
                    <a:pt x="330262" y="0"/>
                  </a:lnTo>
                  <a:lnTo>
                    <a:pt x="330262" y="118119"/>
                  </a:lnTo>
                  <a:lnTo>
                    <a:pt x="0" y="118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30262" cy="165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91509" y="804004"/>
            <a:ext cx="20271018" cy="8743911"/>
            <a:chOff x="0" y="0"/>
            <a:chExt cx="5338869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551135" y="39880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6540" y="4130749"/>
            <a:ext cx="4414920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0"/>
              </a:lnSpc>
            </a:pPr>
            <a:r>
              <a:rPr lang="en-US" sz="6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6. 대응 방안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558699" y="3239683"/>
            <a:ext cx="3491162" cy="561975"/>
            <a:chOff x="0" y="0"/>
            <a:chExt cx="4654883" cy="7493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025467" cy="749300"/>
              <a:chOff x="0" y="0"/>
              <a:chExt cx="2183304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18330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83304" h="406400">
                    <a:moveTo>
                      <a:pt x="1980104" y="0"/>
                    </a:moveTo>
                    <a:cubicBezTo>
                      <a:pt x="2092328" y="0"/>
                      <a:pt x="2183304" y="90976"/>
                      <a:pt x="2183304" y="203200"/>
                    </a:cubicBezTo>
                    <a:cubicBezTo>
                      <a:pt x="2183304" y="315424"/>
                      <a:pt x="2092328" y="406400"/>
                      <a:pt x="198010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218330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53175" y="3175"/>
              <a:ext cx="410170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i="1">
                  <a:solidFill>
                    <a:srgbClr val="FFFFFF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Chapter 03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4207" y="2133819"/>
            <a:ext cx="15407560" cy="6625251"/>
          </a:xfrm>
          <a:custGeom>
            <a:avLst/>
            <a:gdLst/>
            <a:ahLst/>
            <a:cxnLst/>
            <a:rect l="l" t="t" r="r" b="b"/>
            <a:pathLst>
              <a:path w="15407560" h="6625251">
                <a:moveTo>
                  <a:pt x="0" y="0"/>
                </a:moveTo>
                <a:lnTo>
                  <a:pt x="15407560" y="0"/>
                </a:lnTo>
                <a:lnTo>
                  <a:pt x="15407560" y="6625251"/>
                </a:lnTo>
                <a:lnTo>
                  <a:pt x="0" y="6625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88044" y="971550"/>
            <a:ext cx="4275356" cy="4953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대응방안 1 - 버전업데이트 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91530" y="2961606"/>
            <a:ext cx="2887134" cy="560662"/>
            <a:chOff x="0" y="0"/>
            <a:chExt cx="608252" cy="1181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8252" cy="118119"/>
            </a:xfrm>
            <a:custGeom>
              <a:avLst/>
              <a:gdLst/>
              <a:ahLst/>
              <a:cxnLst/>
              <a:rect l="l" t="t" r="r" b="b"/>
              <a:pathLst>
                <a:path w="608252" h="118119">
                  <a:moveTo>
                    <a:pt x="0" y="0"/>
                  </a:moveTo>
                  <a:lnTo>
                    <a:pt x="608252" y="0"/>
                  </a:lnTo>
                  <a:lnTo>
                    <a:pt x="608252" y="118119"/>
                  </a:lnTo>
                  <a:lnTo>
                    <a:pt x="0" y="118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08252" cy="165744"/>
            </a:xfrm>
            <a:prstGeom prst="rect">
              <a:avLst/>
            </a:prstGeom>
          </p:spPr>
          <p:txBody>
            <a:bodyPr lIns="63507" tIns="63507" rIns="63507" bIns="6350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10580" y="8211040"/>
            <a:ext cx="2726896" cy="560662"/>
            <a:chOff x="0" y="0"/>
            <a:chExt cx="574494" cy="1181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4494" cy="118119"/>
            </a:xfrm>
            <a:custGeom>
              <a:avLst/>
              <a:gdLst/>
              <a:ahLst/>
              <a:cxnLst/>
              <a:rect l="l" t="t" r="r" b="b"/>
              <a:pathLst>
                <a:path w="574494" h="118119">
                  <a:moveTo>
                    <a:pt x="0" y="0"/>
                  </a:moveTo>
                  <a:lnTo>
                    <a:pt x="574494" y="0"/>
                  </a:lnTo>
                  <a:lnTo>
                    <a:pt x="574494" y="118119"/>
                  </a:lnTo>
                  <a:lnTo>
                    <a:pt x="0" y="118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74494" cy="165744"/>
            </a:xfrm>
            <a:prstGeom prst="rect">
              <a:avLst/>
            </a:prstGeom>
          </p:spPr>
          <p:txBody>
            <a:bodyPr lIns="63507" tIns="63507" rIns="63507" bIns="6350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53364" y="3828794"/>
            <a:ext cx="5723096" cy="600051"/>
            <a:chOff x="0" y="0"/>
            <a:chExt cx="1205723" cy="126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5723" cy="126417"/>
            </a:xfrm>
            <a:custGeom>
              <a:avLst/>
              <a:gdLst/>
              <a:ahLst/>
              <a:cxnLst/>
              <a:rect l="l" t="t" r="r" b="b"/>
              <a:pathLst>
                <a:path w="1205723" h="126417">
                  <a:moveTo>
                    <a:pt x="0" y="0"/>
                  </a:moveTo>
                  <a:lnTo>
                    <a:pt x="1205723" y="0"/>
                  </a:lnTo>
                  <a:lnTo>
                    <a:pt x="1205723" y="126417"/>
                  </a:lnTo>
                  <a:lnTo>
                    <a:pt x="0" y="1264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05723" cy="174042"/>
            </a:xfrm>
            <a:prstGeom prst="rect">
              <a:avLst/>
            </a:prstGeom>
          </p:spPr>
          <p:txBody>
            <a:bodyPr lIns="63507" tIns="63507" rIns="63507" bIns="6350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18711" y="1270184"/>
            <a:ext cx="8769289" cy="8155439"/>
          </a:xfrm>
          <a:custGeom>
            <a:avLst/>
            <a:gdLst/>
            <a:ahLst/>
            <a:cxnLst/>
            <a:rect l="l" t="t" r="r" b="b"/>
            <a:pathLst>
              <a:path w="8769289" h="8155439">
                <a:moveTo>
                  <a:pt x="0" y="0"/>
                </a:moveTo>
                <a:lnTo>
                  <a:pt x="8769289" y="0"/>
                </a:lnTo>
                <a:lnTo>
                  <a:pt x="8769289" y="8155439"/>
                </a:lnTo>
                <a:lnTo>
                  <a:pt x="0" y="8155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249" y="1266024"/>
            <a:ext cx="9340104" cy="7728936"/>
          </a:xfrm>
          <a:custGeom>
            <a:avLst/>
            <a:gdLst/>
            <a:ahLst/>
            <a:cxnLst/>
            <a:rect l="l" t="t" r="r" b="b"/>
            <a:pathLst>
              <a:path w="9340104" h="7728936">
                <a:moveTo>
                  <a:pt x="0" y="0"/>
                </a:moveTo>
                <a:lnTo>
                  <a:pt x="9340104" y="0"/>
                </a:lnTo>
                <a:lnTo>
                  <a:pt x="9340104" y="7728937"/>
                </a:lnTo>
                <a:lnTo>
                  <a:pt x="0" y="7728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49728" y="337839"/>
            <a:ext cx="4004072" cy="4908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대응방안 2 - 시큐어 코딩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84216" y="9052878"/>
            <a:ext cx="1906984" cy="3863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 API 서버</a:t>
            </a:r>
            <a:endParaRPr lang="en-US" sz="21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953758" y="9478228"/>
            <a:ext cx="2133842" cy="38967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보안된 API 서버</a:t>
            </a:r>
            <a:endParaRPr lang="en-US" sz="21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8117830" y="5529005"/>
            <a:ext cx="1073795" cy="0"/>
          </a:xfrm>
          <a:prstGeom prst="line">
            <a:avLst/>
          </a:prstGeom>
          <a:ln w="57150" cap="flat">
            <a:solidFill>
              <a:srgbClr val="FFE5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9926548" y="3551790"/>
            <a:ext cx="5991001" cy="336941"/>
            <a:chOff x="0" y="0"/>
            <a:chExt cx="1294981" cy="728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4981" cy="72831"/>
            </a:xfrm>
            <a:custGeom>
              <a:avLst/>
              <a:gdLst/>
              <a:ahLst/>
              <a:cxnLst/>
              <a:rect l="l" t="t" r="r" b="b"/>
              <a:pathLst>
                <a:path w="1294981" h="72831">
                  <a:moveTo>
                    <a:pt x="0" y="0"/>
                  </a:moveTo>
                  <a:lnTo>
                    <a:pt x="1294981" y="0"/>
                  </a:lnTo>
                  <a:lnTo>
                    <a:pt x="1294981" y="72831"/>
                  </a:lnTo>
                  <a:lnTo>
                    <a:pt x="0" y="728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94981" cy="120456"/>
            </a:xfrm>
            <a:prstGeom prst="rect">
              <a:avLst/>
            </a:prstGeom>
          </p:spPr>
          <p:txBody>
            <a:bodyPr lIns="61898" tIns="61898" rIns="61898" bIns="6189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84577" y="5401334"/>
            <a:ext cx="4829370" cy="319630"/>
            <a:chOff x="0" y="0"/>
            <a:chExt cx="1043889" cy="690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3889" cy="69089"/>
            </a:xfrm>
            <a:custGeom>
              <a:avLst/>
              <a:gdLst/>
              <a:ahLst/>
              <a:cxnLst/>
              <a:rect l="l" t="t" r="r" b="b"/>
              <a:pathLst>
                <a:path w="1043889" h="69089">
                  <a:moveTo>
                    <a:pt x="0" y="0"/>
                  </a:moveTo>
                  <a:lnTo>
                    <a:pt x="1043889" y="0"/>
                  </a:lnTo>
                  <a:lnTo>
                    <a:pt x="1043889" y="69089"/>
                  </a:lnTo>
                  <a:lnTo>
                    <a:pt x="0" y="69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43889" cy="116714"/>
            </a:xfrm>
            <a:prstGeom prst="rect">
              <a:avLst/>
            </a:prstGeom>
          </p:spPr>
          <p:txBody>
            <a:bodyPr lIns="61898" tIns="61898" rIns="61898" bIns="6189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84577" y="7022643"/>
            <a:ext cx="1201495" cy="319630"/>
            <a:chOff x="0" y="0"/>
            <a:chExt cx="259708" cy="690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9708" cy="69089"/>
            </a:xfrm>
            <a:custGeom>
              <a:avLst/>
              <a:gdLst/>
              <a:ahLst/>
              <a:cxnLst/>
              <a:rect l="l" t="t" r="r" b="b"/>
              <a:pathLst>
                <a:path w="259708" h="69089">
                  <a:moveTo>
                    <a:pt x="0" y="0"/>
                  </a:moveTo>
                  <a:lnTo>
                    <a:pt x="259708" y="0"/>
                  </a:lnTo>
                  <a:lnTo>
                    <a:pt x="259708" y="69089"/>
                  </a:lnTo>
                  <a:lnTo>
                    <a:pt x="0" y="69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59708" cy="116714"/>
            </a:xfrm>
            <a:prstGeom prst="rect">
              <a:avLst/>
            </a:prstGeom>
          </p:spPr>
          <p:txBody>
            <a:bodyPr lIns="61898" tIns="61898" rIns="61898" bIns="6189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251237" y="9076561"/>
            <a:ext cx="1493917" cy="330012"/>
            <a:chOff x="0" y="0"/>
            <a:chExt cx="322917" cy="71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2917" cy="71333"/>
            </a:xfrm>
            <a:custGeom>
              <a:avLst/>
              <a:gdLst/>
              <a:ahLst/>
              <a:cxnLst/>
              <a:rect l="l" t="t" r="r" b="b"/>
              <a:pathLst>
                <a:path w="322917" h="71333">
                  <a:moveTo>
                    <a:pt x="0" y="0"/>
                  </a:moveTo>
                  <a:lnTo>
                    <a:pt x="322917" y="0"/>
                  </a:lnTo>
                  <a:lnTo>
                    <a:pt x="322917" y="71333"/>
                  </a:lnTo>
                  <a:lnTo>
                    <a:pt x="0" y="71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22917" cy="118958"/>
            </a:xfrm>
            <a:prstGeom prst="rect">
              <a:avLst/>
            </a:prstGeom>
          </p:spPr>
          <p:txBody>
            <a:bodyPr lIns="61898" tIns="61898" rIns="61898" bIns="6189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50824" y="1134841"/>
            <a:ext cx="11213033" cy="4008659"/>
          </a:xfrm>
          <a:custGeom>
            <a:avLst/>
            <a:gdLst/>
            <a:ahLst/>
            <a:cxnLst/>
            <a:rect l="l" t="t" r="r" b="b"/>
            <a:pathLst>
              <a:path w="11213033" h="4008659">
                <a:moveTo>
                  <a:pt x="0" y="0"/>
                </a:moveTo>
                <a:lnTo>
                  <a:pt x="11213033" y="0"/>
                </a:lnTo>
                <a:lnTo>
                  <a:pt x="11213033" y="4008659"/>
                </a:lnTo>
                <a:lnTo>
                  <a:pt x="0" y="4008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150824" y="5571246"/>
            <a:ext cx="11219323" cy="4052980"/>
          </a:xfrm>
          <a:custGeom>
            <a:avLst/>
            <a:gdLst/>
            <a:ahLst/>
            <a:cxnLst/>
            <a:rect l="l" t="t" r="r" b="b"/>
            <a:pathLst>
              <a:path w="11219323" h="4052980">
                <a:moveTo>
                  <a:pt x="0" y="0"/>
                </a:moveTo>
                <a:lnTo>
                  <a:pt x="11219323" y="0"/>
                </a:lnTo>
                <a:lnTo>
                  <a:pt x="11219323" y="4052980"/>
                </a:lnTo>
                <a:lnTo>
                  <a:pt x="0" y="4052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7465664" y="290214"/>
            <a:ext cx="3811936" cy="4908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대응방안 3 - 포트 설정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91423" y="3843866"/>
            <a:ext cx="252248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포트(0.0.0.0/0)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32818" y="7847629"/>
            <a:ext cx="1013822" cy="832216"/>
            <a:chOff x="0" y="0"/>
            <a:chExt cx="200420" cy="1645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420" cy="164519"/>
            </a:xfrm>
            <a:custGeom>
              <a:avLst/>
              <a:gdLst/>
              <a:ahLst/>
              <a:cxnLst/>
              <a:rect l="l" t="t" r="r" b="b"/>
              <a:pathLst>
                <a:path w="200420" h="164519">
                  <a:moveTo>
                    <a:pt x="0" y="0"/>
                  </a:moveTo>
                  <a:lnTo>
                    <a:pt x="200420" y="0"/>
                  </a:lnTo>
                  <a:lnTo>
                    <a:pt x="200420" y="164519"/>
                  </a:lnTo>
                  <a:lnTo>
                    <a:pt x="0" y="1645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00420" cy="212144"/>
            </a:xfrm>
            <a:prstGeom prst="rect">
              <a:avLst/>
            </a:prstGeom>
          </p:spPr>
          <p:txBody>
            <a:bodyPr lIns="67680" tIns="67680" rIns="67680" bIns="6768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196724" y="7847629"/>
            <a:ext cx="2173423" cy="832216"/>
            <a:chOff x="0" y="0"/>
            <a:chExt cx="429659" cy="1645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9659" cy="164519"/>
            </a:xfrm>
            <a:custGeom>
              <a:avLst/>
              <a:gdLst/>
              <a:ahLst/>
              <a:cxnLst/>
              <a:rect l="l" t="t" r="r" b="b"/>
              <a:pathLst>
                <a:path w="429659" h="164519">
                  <a:moveTo>
                    <a:pt x="0" y="0"/>
                  </a:moveTo>
                  <a:lnTo>
                    <a:pt x="429659" y="0"/>
                  </a:lnTo>
                  <a:lnTo>
                    <a:pt x="429659" y="164519"/>
                  </a:lnTo>
                  <a:lnTo>
                    <a:pt x="0" y="1645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29659" cy="212144"/>
            </a:xfrm>
            <a:prstGeom prst="rect">
              <a:avLst/>
            </a:prstGeom>
          </p:spPr>
          <p:txBody>
            <a:bodyPr lIns="67680" tIns="67680" rIns="67680" bIns="6768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25542" y="7890992"/>
            <a:ext cx="218836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수정된 포트(내 IP)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269613" y="3800503"/>
            <a:ext cx="1013822" cy="832216"/>
            <a:chOff x="0" y="0"/>
            <a:chExt cx="200420" cy="1645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420" cy="164519"/>
            </a:xfrm>
            <a:custGeom>
              <a:avLst/>
              <a:gdLst/>
              <a:ahLst/>
              <a:cxnLst/>
              <a:rect l="l" t="t" r="r" b="b"/>
              <a:pathLst>
                <a:path w="200420" h="164519">
                  <a:moveTo>
                    <a:pt x="0" y="0"/>
                  </a:moveTo>
                  <a:lnTo>
                    <a:pt x="200420" y="0"/>
                  </a:lnTo>
                  <a:lnTo>
                    <a:pt x="200420" y="164519"/>
                  </a:lnTo>
                  <a:lnTo>
                    <a:pt x="0" y="1645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00420" cy="212144"/>
            </a:xfrm>
            <a:prstGeom prst="rect">
              <a:avLst/>
            </a:prstGeom>
          </p:spPr>
          <p:txBody>
            <a:bodyPr lIns="67680" tIns="67680" rIns="67680" bIns="6768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5727" y="1555497"/>
            <a:ext cx="4748250" cy="7462642"/>
          </a:xfrm>
          <a:custGeom>
            <a:avLst/>
            <a:gdLst/>
            <a:ahLst/>
            <a:cxnLst/>
            <a:rect l="l" t="t" r="r" b="b"/>
            <a:pathLst>
              <a:path w="4748250" h="7462642">
                <a:moveTo>
                  <a:pt x="0" y="0"/>
                </a:moveTo>
                <a:lnTo>
                  <a:pt x="4748251" y="0"/>
                </a:lnTo>
                <a:lnTo>
                  <a:pt x="4748251" y="7462641"/>
                </a:lnTo>
                <a:lnTo>
                  <a:pt x="0" y="7462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" r="-999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3249852" y="5752019"/>
            <a:ext cx="1350003" cy="460780"/>
            <a:chOff x="0" y="0"/>
            <a:chExt cx="318108" cy="1085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8108" cy="108576"/>
            </a:xfrm>
            <a:custGeom>
              <a:avLst/>
              <a:gdLst/>
              <a:ahLst/>
              <a:cxnLst/>
              <a:rect l="l" t="t" r="r" b="b"/>
              <a:pathLst>
                <a:path w="318108" h="108576">
                  <a:moveTo>
                    <a:pt x="0" y="0"/>
                  </a:moveTo>
                  <a:lnTo>
                    <a:pt x="318108" y="0"/>
                  </a:lnTo>
                  <a:lnTo>
                    <a:pt x="318108" y="108576"/>
                  </a:lnTo>
                  <a:lnTo>
                    <a:pt x="0" y="108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8108" cy="156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75163" y="1482657"/>
            <a:ext cx="12234771" cy="7535481"/>
            <a:chOff x="0" y="0"/>
            <a:chExt cx="16313027" cy="1004730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6313027" cy="10047308"/>
              <a:chOff x="0" y="0"/>
              <a:chExt cx="3222326" cy="198465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222326" cy="1984653"/>
              </a:xfrm>
              <a:custGeom>
                <a:avLst/>
                <a:gdLst/>
                <a:ahLst/>
                <a:cxnLst/>
                <a:rect l="l" t="t" r="r" b="b"/>
                <a:pathLst>
                  <a:path w="3222326" h="1984653">
                    <a:moveTo>
                      <a:pt x="32272" y="0"/>
                    </a:moveTo>
                    <a:lnTo>
                      <a:pt x="3190055" y="0"/>
                    </a:lnTo>
                    <a:cubicBezTo>
                      <a:pt x="3198614" y="0"/>
                      <a:pt x="3206822" y="3400"/>
                      <a:pt x="3212874" y="9452"/>
                    </a:cubicBezTo>
                    <a:cubicBezTo>
                      <a:pt x="3218926" y="15504"/>
                      <a:pt x="3222326" y="23713"/>
                      <a:pt x="3222326" y="32272"/>
                    </a:cubicBezTo>
                    <a:lnTo>
                      <a:pt x="3222326" y="1952382"/>
                    </a:lnTo>
                    <a:cubicBezTo>
                      <a:pt x="3222326" y="1970205"/>
                      <a:pt x="3207878" y="1984653"/>
                      <a:pt x="3190055" y="1984653"/>
                    </a:cubicBezTo>
                    <a:lnTo>
                      <a:pt x="32272" y="1984653"/>
                    </a:lnTo>
                    <a:cubicBezTo>
                      <a:pt x="14449" y="1984653"/>
                      <a:pt x="0" y="1970205"/>
                      <a:pt x="0" y="1952382"/>
                    </a:cubicBezTo>
                    <a:lnTo>
                      <a:pt x="0" y="32272"/>
                    </a:lnTo>
                    <a:cubicBezTo>
                      <a:pt x="0" y="14449"/>
                      <a:pt x="14449" y="0"/>
                      <a:pt x="32272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222326" cy="20322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315205" y="168837"/>
              <a:ext cx="15573779" cy="9781352"/>
            </a:xfrm>
            <a:custGeom>
              <a:avLst/>
              <a:gdLst/>
              <a:ahLst/>
              <a:cxnLst/>
              <a:rect l="l" t="t" r="r" b="b"/>
              <a:pathLst>
                <a:path w="15573779" h="9781352">
                  <a:moveTo>
                    <a:pt x="0" y="0"/>
                  </a:moveTo>
                  <a:lnTo>
                    <a:pt x="15573779" y="0"/>
                  </a:lnTo>
                  <a:lnTo>
                    <a:pt x="15573779" y="9781352"/>
                  </a:lnTo>
                  <a:lnTo>
                    <a:pt x="0" y="9781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6975351" y="547369"/>
            <a:ext cx="4759449" cy="4908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918"/>
              </a:lnSpc>
              <a:spcBef>
                <a:spcPct val="0"/>
              </a:spcBef>
              <a:defRPr/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대응방안 4 - AWS WAF 설정</a:t>
            </a: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30797" y="9052878"/>
            <a:ext cx="2746003" cy="3863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WAF 규칙 생성</a:t>
            </a: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277238" y="9018138"/>
            <a:ext cx="2057762" cy="3830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생성된 웹 ACL</a:t>
            </a: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36078" y="827651"/>
            <a:ext cx="20271018" cy="8743911"/>
            <a:chOff x="0" y="0"/>
            <a:chExt cx="5338869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495439" y="416328"/>
            <a:ext cx="1630636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94340" y="4154397"/>
            <a:ext cx="7588260" cy="10748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8540"/>
              </a:lnSpc>
              <a:defRPr/>
            </a:pPr>
            <a:r>
              <a:rPr lang="en-US" sz="6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7. 프로젝트 결과 보고</a:t>
            </a:r>
            <a:endParaRPr lang="en-US" sz="61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4558699" y="3239683"/>
            <a:ext cx="3491162" cy="561975"/>
            <a:chOff x="0" y="0"/>
            <a:chExt cx="4654883" cy="7493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025467" cy="749300"/>
              <a:chOff x="0" y="0"/>
              <a:chExt cx="2183304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18330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83304" h="406400">
                    <a:moveTo>
                      <a:pt x="1980104" y="0"/>
                    </a:moveTo>
                    <a:cubicBezTo>
                      <a:pt x="2092328" y="0"/>
                      <a:pt x="2183304" y="90976"/>
                      <a:pt x="2183304" y="203200"/>
                    </a:cubicBezTo>
                    <a:cubicBezTo>
                      <a:pt x="2183304" y="315424"/>
                      <a:pt x="2092328" y="406400"/>
                      <a:pt x="198010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218330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53175" y="3175"/>
              <a:ext cx="410170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i="1">
                  <a:solidFill>
                    <a:srgbClr val="FFFFFF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Chapter 04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4631" y="791939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9401" y="7381825"/>
            <a:ext cx="6462077" cy="1566764"/>
            <a:chOff x="0" y="0"/>
            <a:chExt cx="1701946" cy="4126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01946" cy="412646"/>
            </a:xfrm>
            <a:custGeom>
              <a:avLst/>
              <a:gdLst/>
              <a:ahLst/>
              <a:cxnLst/>
              <a:rect l="l" t="t" r="r" b="b"/>
              <a:pathLst>
                <a:path w="1701946" h="412646">
                  <a:moveTo>
                    <a:pt x="0" y="0"/>
                  </a:moveTo>
                  <a:lnTo>
                    <a:pt x="1701946" y="0"/>
                  </a:lnTo>
                  <a:lnTo>
                    <a:pt x="1701946" y="412646"/>
                  </a:lnTo>
                  <a:lnTo>
                    <a:pt x="0" y="412646"/>
                  </a:lnTo>
                  <a:close/>
                </a:path>
              </a:pathLst>
            </a:custGeom>
            <a:solidFill>
              <a:srgbClr val="EFECE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01946" cy="460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46098"/>
              </p:ext>
            </p:extLst>
          </p:nvPr>
        </p:nvGraphicFramePr>
        <p:xfrm>
          <a:off x="903174" y="2436239"/>
          <a:ext cx="16356126" cy="5598865"/>
        </p:xfrm>
        <a:graphic>
          <a:graphicData uri="http://schemas.openxmlformats.org/drawingml/2006/table">
            <a:tbl>
              <a:tblPr/>
              <a:tblGrid>
                <a:gridCol w="152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6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5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6061"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FF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TUE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WED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THU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FRI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D8BBA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SAT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77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2000" b="1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lang="en-US" altLang="ko-KR" sz="175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2000" b="1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</a:t>
                      </a:r>
                      <a:endParaRPr lang="en-US" altLang="ko-KR" sz="175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2000" b="1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altLang="ko-KR" sz="175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2000" b="1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</a:t>
                      </a:r>
                      <a:endParaRPr lang="en-US" altLang="ko-KR" sz="175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2000" b="1" dirty="0" smtClean="0">
                          <a:solidFill>
                            <a:srgbClr val="2F5F9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endParaRPr lang="en-US" altLang="ko-KR" sz="175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23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24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25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26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27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28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6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F5F9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10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10723531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4509" y="3484187"/>
            <a:ext cx="4073683" cy="377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준비 단계</a:t>
            </a:r>
          </a:p>
          <a:p>
            <a:pPr algn="l">
              <a:lnSpc>
                <a:spcPts val="4934"/>
              </a:lnSpc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팀원 구성 및 역할 분담</a:t>
            </a:r>
          </a:p>
          <a:p>
            <a:pPr algn="l">
              <a:lnSpc>
                <a:spcPts val="4934"/>
              </a:lnSpc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프로젝트 목표 및 범위 설정</a:t>
            </a:r>
          </a:p>
          <a:p>
            <a:pPr algn="l">
              <a:lnSpc>
                <a:spcPts val="4934"/>
              </a:lnSpc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진단 도구 선정</a:t>
            </a:r>
          </a:p>
          <a:p>
            <a:pPr algn="l">
              <a:lnSpc>
                <a:spcPts val="4934"/>
              </a:lnSpc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(OWASP ZAP, Burp Suite etc)</a:t>
            </a:r>
          </a:p>
          <a:p>
            <a:pPr algn="l">
              <a:lnSpc>
                <a:spcPts val="4934"/>
              </a:lnSpc>
            </a:pP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181969" y="1297675"/>
            <a:ext cx="192406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 행 일 정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38600" y="3484187"/>
            <a:ext cx="855995" cy="81319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663997" y="2369222"/>
            <a:ext cx="4073683" cy="65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2025.2.18 ~ 3.10 (3주)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400"/>
            <a:ext cx="1550804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-12700"/>
            <a:ext cx="18174338" cy="10223065"/>
          </a:xfrm>
          <a:custGeom>
            <a:avLst/>
            <a:gdLst/>
            <a:ahLst/>
            <a:cxnLst/>
            <a:rect l="l" t="t" r="r" b="b"/>
            <a:pathLst>
              <a:path w="18174338" h="10223065">
                <a:moveTo>
                  <a:pt x="0" y="0"/>
                </a:moveTo>
                <a:lnTo>
                  <a:pt x="18174338" y="0"/>
                </a:lnTo>
                <a:lnTo>
                  <a:pt x="18174338" y="10223066"/>
                </a:lnTo>
                <a:lnTo>
                  <a:pt x="0" y="10223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772" b="-377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36078" y="827651"/>
            <a:ext cx="20271018" cy="8743911"/>
            <a:chOff x="0" y="0"/>
            <a:chExt cx="5338869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495439" y="416328"/>
            <a:ext cx="1630636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46958" y="4154363"/>
            <a:ext cx="5338462" cy="104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0"/>
              </a:lnSpc>
            </a:pPr>
            <a:r>
              <a:rPr lang="en-US" sz="6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8. 소회 및 출처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558699" y="3239683"/>
            <a:ext cx="3491162" cy="561975"/>
            <a:chOff x="0" y="0"/>
            <a:chExt cx="4654883" cy="7493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025467" cy="749300"/>
              <a:chOff x="0" y="0"/>
              <a:chExt cx="2183304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18330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83304" h="406400">
                    <a:moveTo>
                      <a:pt x="1980104" y="0"/>
                    </a:moveTo>
                    <a:cubicBezTo>
                      <a:pt x="2092328" y="0"/>
                      <a:pt x="2183304" y="90976"/>
                      <a:pt x="2183304" y="203200"/>
                    </a:cubicBezTo>
                    <a:cubicBezTo>
                      <a:pt x="2183304" y="315424"/>
                      <a:pt x="2092328" y="406400"/>
                      <a:pt x="198010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218330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53175" y="3175"/>
              <a:ext cx="410170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i="1">
                  <a:solidFill>
                    <a:srgbClr val="FFFFFF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Chapter 04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84456" y="5580606"/>
            <a:ext cx="3884147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활용방안 및 기대효과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소회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출처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36078" y="827651"/>
            <a:ext cx="20271018" cy="8743911"/>
            <a:chOff x="0" y="0"/>
            <a:chExt cx="5338869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02115" y="2320814"/>
            <a:ext cx="4833716" cy="6554853"/>
            <a:chOff x="0" y="0"/>
            <a:chExt cx="1273077" cy="17263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73077" cy="1726381"/>
            </a:xfrm>
            <a:custGeom>
              <a:avLst/>
              <a:gdLst/>
              <a:ahLst/>
              <a:cxnLst/>
              <a:rect l="l" t="t" r="r" b="b"/>
              <a:pathLst>
                <a:path w="1273077" h="1726381">
                  <a:moveTo>
                    <a:pt x="81684" y="0"/>
                  </a:moveTo>
                  <a:lnTo>
                    <a:pt x="1191393" y="0"/>
                  </a:lnTo>
                  <a:cubicBezTo>
                    <a:pt x="1236506" y="0"/>
                    <a:pt x="1273077" y="36571"/>
                    <a:pt x="1273077" y="81684"/>
                  </a:cubicBezTo>
                  <a:lnTo>
                    <a:pt x="1273077" y="1644697"/>
                  </a:lnTo>
                  <a:cubicBezTo>
                    <a:pt x="1273077" y="1666361"/>
                    <a:pt x="1264471" y="1687138"/>
                    <a:pt x="1249153" y="1702456"/>
                  </a:cubicBezTo>
                  <a:cubicBezTo>
                    <a:pt x="1233834" y="1717775"/>
                    <a:pt x="1213057" y="1726381"/>
                    <a:pt x="1191393" y="1726381"/>
                  </a:cubicBezTo>
                  <a:lnTo>
                    <a:pt x="81684" y="1726381"/>
                  </a:lnTo>
                  <a:cubicBezTo>
                    <a:pt x="36571" y="1726381"/>
                    <a:pt x="0" y="1689810"/>
                    <a:pt x="0" y="1644697"/>
                  </a:cubicBezTo>
                  <a:lnTo>
                    <a:pt x="0" y="81684"/>
                  </a:lnTo>
                  <a:cubicBezTo>
                    <a:pt x="0" y="36571"/>
                    <a:pt x="36571" y="0"/>
                    <a:pt x="816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73077" cy="1774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727142" y="2320814"/>
            <a:ext cx="4833716" cy="6554853"/>
            <a:chOff x="0" y="0"/>
            <a:chExt cx="1273077" cy="17263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73077" cy="1726381"/>
            </a:xfrm>
            <a:custGeom>
              <a:avLst/>
              <a:gdLst/>
              <a:ahLst/>
              <a:cxnLst/>
              <a:rect l="l" t="t" r="r" b="b"/>
              <a:pathLst>
                <a:path w="1273077" h="1726381">
                  <a:moveTo>
                    <a:pt x="81684" y="0"/>
                  </a:moveTo>
                  <a:lnTo>
                    <a:pt x="1191393" y="0"/>
                  </a:lnTo>
                  <a:cubicBezTo>
                    <a:pt x="1236506" y="0"/>
                    <a:pt x="1273077" y="36571"/>
                    <a:pt x="1273077" y="81684"/>
                  </a:cubicBezTo>
                  <a:lnTo>
                    <a:pt x="1273077" y="1644697"/>
                  </a:lnTo>
                  <a:cubicBezTo>
                    <a:pt x="1273077" y="1666361"/>
                    <a:pt x="1264471" y="1687138"/>
                    <a:pt x="1249153" y="1702456"/>
                  </a:cubicBezTo>
                  <a:cubicBezTo>
                    <a:pt x="1233834" y="1717775"/>
                    <a:pt x="1213057" y="1726381"/>
                    <a:pt x="1191393" y="1726381"/>
                  </a:cubicBezTo>
                  <a:lnTo>
                    <a:pt x="81684" y="1726381"/>
                  </a:lnTo>
                  <a:cubicBezTo>
                    <a:pt x="36571" y="1726381"/>
                    <a:pt x="0" y="1689810"/>
                    <a:pt x="0" y="1644697"/>
                  </a:cubicBezTo>
                  <a:lnTo>
                    <a:pt x="0" y="81684"/>
                  </a:lnTo>
                  <a:cubicBezTo>
                    <a:pt x="0" y="36571"/>
                    <a:pt x="36571" y="0"/>
                    <a:pt x="816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273077" cy="1774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477041" y="2320814"/>
            <a:ext cx="4833716" cy="6554853"/>
            <a:chOff x="0" y="0"/>
            <a:chExt cx="1273077" cy="172638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73077" cy="1726381"/>
            </a:xfrm>
            <a:custGeom>
              <a:avLst/>
              <a:gdLst/>
              <a:ahLst/>
              <a:cxnLst/>
              <a:rect l="l" t="t" r="r" b="b"/>
              <a:pathLst>
                <a:path w="1273077" h="1726381">
                  <a:moveTo>
                    <a:pt x="81684" y="0"/>
                  </a:moveTo>
                  <a:lnTo>
                    <a:pt x="1191393" y="0"/>
                  </a:lnTo>
                  <a:cubicBezTo>
                    <a:pt x="1236506" y="0"/>
                    <a:pt x="1273077" y="36571"/>
                    <a:pt x="1273077" y="81684"/>
                  </a:cubicBezTo>
                  <a:lnTo>
                    <a:pt x="1273077" y="1644697"/>
                  </a:lnTo>
                  <a:cubicBezTo>
                    <a:pt x="1273077" y="1666361"/>
                    <a:pt x="1264471" y="1687138"/>
                    <a:pt x="1249153" y="1702456"/>
                  </a:cubicBezTo>
                  <a:cubicBezTo>
                    <a:pt x="1233834" y="1717775"/>
                    <a:pt x="1213057" y="1726381"/>
                    <a:pt x="1191393" y="1726381"/>
                  </a:cubicBezTo>
                  <a:lnTo>
                    <a:pt x="81684" y="1726381"/>
                  </a:lnTo>
                  <a:cubicBezTo>
                    <a:pt x="36571" y="1726381"/>
                    <a:pt x="0" y="1689810"/>
                    <a:pt x="0" y="1644697"/>
                  </a:cubicBezTo>
                  <a:lnTo>
                    <a:pt x="0" y="81684"/>
                  </a:lnTo>
                  <a:cubicBezTo>
                    <a:pt x="0" y="36571"/>
                    <a:pt x="36571" y="0"/>
                    <a:pt x="816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273077" cy="1774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461645" y="4442590"/>
            <a:ext cx="1712797" cy="1957482"/>
          </a:xfrm>
          <a:custGeom>
            <a:avLst/>
            <a:gdLst/>
            <a:ahLst/>
            <a:cxnLst/>
            <a:rect l="l" t="t" r="r" b="b"/>
            <a:pathLst>
              <a:path w="1712797" h="1957482">
                <a:moveTo>
                  <a:pt x="0" y="0"/>
                </a:moveTo>
                <a:lnTo>
                  <a:pt x="1712797" y="0"/>
                </a:lnTo>
                <a:lnTo>
                  <a:pt x="1712797" y="1957482"/>
                </a:lnTo>
                <a:lnTo>
                  <a:pt x="0" y="195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104529" y="4491508"/>
            <a:ext cx="1908564" cy="1908564"/>
          </a:xfrm>
          <a:custGeom>
            <a:avLst/>
            <a:gdLst/>
            <a:ahLst/>
            <a:cxnLst/>
            <a:rect l="l" t="t" r="r" b="b"/>
            <a:pathLst>
              <a:path w="1908564" h="1908564">
                <a:moveTo>
                  <a:pt x="0" y="0"/>
                </a:moveTo>
                <a:lnTo>
                  <a:pt x="1908564" y="0"/>
                </a:lnTo>
                <a:lnTo>
                  <a:pt x="1908564" y="1908564"/>
                </a:lnTo>
                <a:lnTo>
                  <a:pt x="0" y="1908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037358" y="4491508"/>
            <a:ext cx="1682160" cy="2044144"/>
          </a:xfrm>
          <a:custGeom>
            <a:avLst/>
            <a:gdLst/>
            <a:ahLst/>
            <a:cxnLst/>
            <a:rect l="l" t="t" r="r" b="b"/>
            <a:pathLst>
              <a:path w="1682160" h="2044144">
                <a:moveTo>
                  <a:pt x="0" y="0"/>
                </a:moveTo>
                <a:lnTo>
                  <a:pt x="1682160" y="0"/>
                </a:lnTo>
                <a:lnTo>
                  <a:pt x="1682160" y="2044144"/>
                </a:lnTo>
                <a:lnTo>
                  <a:pt x="0" y="20441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6495439" y="416328"/>
            <a:ext cx="1630636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32628" y="1239779"/>
            <a:ext cx="4021172" cy="5413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339"/>
              </a:lnSpc>
              <a:spcBef>
                <a:spcPct val="0"/>
              </a:spcBef>
              <a:defRPr/>
            </a:pPr>
            <a:r>
              <a:rPr lang="en-US" sz="3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활용방안 및 기대효과</a:t>
            </a:r>
            <a:endParaRPr lang="en-US" sz="3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0926" y="7149378"/>
            <a:ext cx="362274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b="1" u="none" strike="noStrik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가이드 제공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95064" y="6949353"/>
            <a:ext cx="362274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정기적인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취약점 진단 프로세스 구축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40013" y="6949353"/>
            <a:ext cx="362274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클라우드 보안 강화를 통한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확장 가능성 확보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012024" y="2921671"/>
            <a:ext cx="766298" cy="100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1">
                <a:solidFill>
                  <a:srgbClr val="000000"/>
                </a:solidFill>
                <a:latin typeface="Hahmlet Ultra-Bold"/>
                <a:ea typeface="Hahmlet Ultra-Bold"/>
                <a:cs typeface="Hahmlet Ultra-Bold"/>
                <a:sym typeface="Hahmlet Ultra-Bold"/>
              </a:rPr>
              <a:t>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33133" y="2921671"/>
            <a:ext cx="766298" cy="100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1">
                <a:solidFill>
                  <a:srgbClr val="000000"/>
                </a:solidFill>
                <a:latin typeface="Hahmlet Ultra-Bold"/>
                <a:ea typeface="Hahmlet Ultra-Bold"/>
                <a:cs typeface="Hahmlet Ultra-Bold"/>
                <a:sym typeface="Hahmlet Ultra-Bold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25386" y="2921671"/>
            <a:ext cx="766298" cy="100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1">
                <a:solidFill>
                  <a:srgbClr val="000000"/>
                </a:solidFill>
                <a:latin typeface="Hahmlet Ultra-Bold"/>
                <a:ea typeface="Hahmlet Ultra-Bold"/>
                <a:cs typeface="Hahmlet Ultra-Bold"/>
                <a:sym typeface="Hahmlet Ultra-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36078" y="827651"/>
            <a:ext cx="20271018" cy="8743911"/>
            <a:chOff x="0" y="0"/>
            <a:chExt cx="5338869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02115" y="2320814"/>
            <a:ext cx="4833716" cy="6554853"/>
            <a:chOff x="0" y="0"/>
            <a:chExt cx="1273077" cy="17263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73077" cy="1726381"/>
            </a:xfrm>
            <a:custGeom>
              <a:avLst/>
              <a:gdLst/>
              <a:ahLst/>
              <a:cxnLst/>
              <a:rect l="l" t="t" r="r" b="b"/>
              <a:pathLst>
                <a:path w="1273077" h="1726381">
                  <a:moveTo>
                    <a:pt x="81684" y="0"/>
                  </a:moveTo>
                  <a:lnTo>
                    <a:pt x="1191393" y="0"/>
                  </a:lnTo>
                  <a:cubicBezTo>
                    <a:pt x="1236506" y="0"/>
                    <a:pt x="1273077" y="36571"/>
                    <a:pt x="1273077" y="81684"/>
                  </a:cubicBezTo>
                  <a:lnTo>
                    <a:pt x="1273077" y="1644697"/>
                  </a:lnTo>
                  <a:cubicBezTo>
                    <a:pt x="1273077" y="1666361"/>
                    <a:pt x="1264471" y="1687138"/>
                    <a:pt x="1249153" y="1702456"/>
                  </a:cubicBezTo>
                  <a:cubicBezTo>
                    <a:pt x="1233834" y="1717775"/>
                    <a:pt x="1213057" y="1726381"/>
                    <a:pt x="1191393" y="1726381"/>
                  </a:cubicBezTo>
                  <a:lnTo>
                    <a:pt x="81684" y="1726381"/>
                  </a:lnTo>
                  <a:cubicBezTo>
                    <a:pt x="36571" y="1726381"/>
                    <a:pt x="0" y="1689810"/>
                    <a:pt x="0" y="1644697"/>
                  </a:cubicBezTo>
                  <a:lnTo>
                    <a:pt x="0" y="81684"/>
                  </a:lnTo>
                  <a:cubicBezTo>
                    <a:pt x="0" y="36571"/>
                    <a:pt x="36571" y="0"/>
                    <a:pt x="816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73077" cy="1774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495439" y="416328"/>
            <a:ext cx="1630636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16488" y="1233014"/>
            <a:ext cx="1594313" cy="5386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339"/>
              </a:lnSpc>
              <a:spcBef>
                <a:spcPct val="0"/>
              </a:spcBef>
              <a:defRPr/>
            </a:pPr>
            <a:r>
              <a:rPr lang="en-US" sz="3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   회</a:t>
            </a:r>
            <a:endParaRPr lang="en-US" sz="30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6727142" y="2320814"/>
            <a:ext cx="4833716" cy="6554853"/>
            <a:chOff x="0" y="0"/>
            <a:chExt cx="1273077" cy="172638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73077" cy="1726381"/>
            </a:xfrm>
            <a:custGeom>
              <a:avLst/>
              <a:gdLst/>
              <a:ahLst/>
              <a:cxnLst/>
              <a:rect l="l" t="t" r="r" b="b"/>
              <a:pathLst>
                <a:path w="1273077" h="1726381">
                  <a:moveTo>
                    <a:pt x="81684" y="0"/>
                  </a:moveTo>
                  <a:lnTo>
                    <a:pt x="1191393" y="0"/>
                  </a:lnTo>
                  <a:cubicBezTo>
                    <a:pt x="1236506" y="0"/>
                    <a:pt x="1273077" y="36571"/>
                    <a:pt x="1273077" y="81684"/>
                  </a:cubicBezTo>
                  <a:lnTo>
                    <a:pt x="1273077" y="1644697"/>
                  </a:lnTo>
                  <a:cubicBezTo>
                    <a:pt x="1273077" y="1666361"/>
                    <a:pt x="1264471" y="1687138"/>
                    <a:pt x="1249153" y="1702456"/>
                  </a:cubicBezTo>
                  <a:cubicBezTo>
                    <a:pt x="1233834" y="1717775"/>
                    <a:pt x="1213057" y="1726381"/>
                    <a:pt x="1191393" y="1726381"/>
                  </a:cubicBezTo>
                  <a:lnTo>
                    <a:pt x="81684" y="1726381"/>
                  </a:lnTo>
                  <a:cubicBezTo>
                    <a:pt x="36571" y="1726381"/>
                    <a:pt x="0" y="1689810"/>
                    <a:pt x="0" y="1644697"/>
                  </a:cubicBezTo>
                  <a:lnTo>
                    <a:pt x="0" y="81684"/>
                  </a:lnTo>
                  <a:cubicBezTo>
                    <a:pt x="0" y="36571"/>
                    <a:pt x="36571" y="0"/>
                    <a:pt x="816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273077" cy="1774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77041" y="2320814"/>
            <a:ext cx="4833716" cy="6554853"/>
            <a:chOff x="0" y="0"/>
            <a:chExt cx="1273077" cy="172638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73077" cy="1726381"/>
            </a:xfrm>
            <a:custGeom>
              <a:avLst/>
              <a:gdLst/>
              <a:ahLst/>
              <a:cxnLst/>
              <a:rect l="l" t="t" r="r" b="b"/>
              <a:pathLst>
                <a:path w="1273077" h="1726381">
                  <a:moveTo>
                    <a:pt x="81684" y="0"/>
                  </a:moveTo>
                  <a:lnTo>
                    <a:pt x="1191393" y="0"/>
                  </a:lnTo>
                  <a:cubicBezTo>
                    <a:pt x="1236506" y="0"/>
                    <a:pt x="1273077" y="36571"/>
                    <a:pt x="1273077" y="81684"/>
                  </a:cubicBezTo>
                  <a:lnTo>
                    <a:pt x="1273077" y="1644697"/>
                  </a:lnTo>
                  <a:cubicBezTo>
                    <a:pt x="1273077" y="1666361"/>
                    <a:pt x="1264471" y="1687138"/>
                    <a:pt x="1249153" y="1702456"/>
                  </a:cubicBezTo>
                  <a:cubicBezTo>
                    <a:pt x="1233834" y="1717775"/>
                    <a:pt x="1213057" y="1726381"/>
                    <a:pt x="1191393" y="1726381"/>
                  </a:cubicBezTo>
                  <a:lnTo>
                    <a:pt x="81684" y="1726381"/>
                  </a:lnTo>
                  <a:cubicBezTo>
                    <a:pt x="36571" y="1726381"/>
                    <a:pt x="0" y="1689810"/>
                    <a:pt x="0" y="1644697"/>
                  </a:cubicBezTo>
                  <a:lnTo>
                    <a:pt x="0" y="81684"/>
                  </a:lnTo>
                  <a:cubicBezTo>
                    <a:pt x="0" y="36571"/>
                    <a:pt x="36571" y="0"/>
                    <a:pt x="816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273077" cy="1774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25805" y="5086350"/>
            <a:ext cx="4289195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199"/>
              </a:lnSpc>
              <a:spcBef>
                <a:spcPct val="0"/>
              </a:spcBef>
              <a:defRPr/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보안 관리 현실 직접 경험</a:t>
            </a:r>
            <a:endParaRPr lang="en-US" sz="2999">
              <a:solidFill>
                <a:srgbClr val="000000"/>
              </a:solidFill>
              <a:latin typeface="Seoul Hangang Bold"/>
              <a:ea typeface="Seoul Hangang Bold"/>
              <a:cs typeface="Seoul Hangang Bold"/>
              <a:sym typeface="Seoul Hangang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78176" y="4826268"/>
            <a:ext cx="333164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모의해킹에</a:t>
            </a:r>
            <a:r>
              <a:rPr lang="en-US" sz="2999" dirty="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대한</a:t>
            </a:r>
            <a:endParaRPr lang="en-US" sz="2999" dirty="0">
              <a:solidFill>
                <a:srgbClr val="000000"/>
              </a:solidFill>
              <a:latin typeface="Seoul Hangang Bold"/>
              <a:ea typeface="Seoul Hangang Bold"/>
              <a:cs typeface="Seoul Hangang Bold"/>
              <a:sym typeface="Seoul Hangang Bold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인식</a:t>
            </a:r>
            <a:r>
              <a:rPr lang="en-US" sz="2999" dirty="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개선의</a:t>
            </a:r>
            <a:r>
              <a:rPr lang="en-US" sz="2999" dirty="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필요성</a:t>
            </a:r>
            <a:endParaRPr lang="en-US" sz="2999" dirty="0">
              <a:solidFill>
                <a:srgbClr val="000000"/>
              </a:solidFill>
              <a:latin typeface="Seoul Hangang Bold"/>
              <a:ea typeface="Seoul Hangang Bold"/>
              <a:cs typeface="Seoul Hangang Bold"/>
              <a:sym typeface="Seoul Hangang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104600" y="5101029"/>
            <a:ext cx="4040400" cy="52824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199"/>
              </a:lnSpc>
              <a:spcBef>
                <a:spcPct val="0"/>
              </a:spcBef>
              <a:defRPr/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자</a:t>
            </a:r>
            <a:r>
              <a:rPr lang="ko-KR" alt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발</a:t>
            </a: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적인 협업의 중요성</a:t>
            </a:r>
            <a:endParaRPr lang="en-US" sz="2999">
              <a:solidFill>
                <a:srgbClr val="000000"/>
              </a:solidFill>
              <a:latin typeface="Seoul Hangang Bold"/>
              <a:ea typeface="Seoul Hangang Bold"/>
              <a:cs typeface="Seoul Hangang Bold"/>
              <a:sym typeface="Seoul Hangang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039251" y="4039315"/>
            <a:ext cx="559445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EFECE7"/>
                </a:solidFill>
                <a:latin typeface="NanumMyeongjo Bold"/>
                <a:ea typeface="NanumMyeongjo Bold"/>
                <a:cs typeface="NanumMyeongjo Bold"/>
                <a:sym typeface="NanumMyeongjo Bold"/>
              </a:rPr>
              <a:t>“</a:t>
            </a:r>
          </a:p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EFECE7"/>
                </a:solidFill>
                <a:latin typeface="NanumMyeongjo Bold"/>
                <a:ea typeface="NanumMyeongjo Bold"/>
                <a:cs typeface="NanumMyeongjo Bold"/>
                <a:sym typeface="NanumMyeongjo Bold"/>
              </a:rPr>
              <a:t>”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64278" y="4008438"/>
            <a:ext cx="559445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EFECE7"/>
                </a:solidFill>
                <a:latin typeface="NanumMyeongjo Bold"/>
                <a:ea typeface="NanumMyeongjo Bold"/>
                <a:cs typeface="NanumMyeongjo Bold"/>
                <a:sym typeface="NanumMyeongjo Bold"/>
              </a:rPr>
              <a:t>“</a:t>
            </a:r>
          </a:p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EFECE7"/>
                </a:solidFill>
                <a:latin typeface="NanumMyeongjo Bold"/>
                <a:ea typeface="NanumMyeongjo Bold"/>
                <a:cs typeface="NanumMyeongjo Bold"/>
                <a:sym typeface="NanumMyeongjo Bold"/>
              </a:rPr>
              <a:t>”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614177" y="4039315"/>
            <a:ext cx="559445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EFECE7"/>
                </a:solidFill>
                <a:latin typeface="NanumMyeongjo Bold"/>
                <a:ea typeface="NanumMyeongjo Bold"/>
                <a:cs typeface="NanumMyeongjo Bold"/>
                <a:sym typeface="NanumMyeongjo Bold"/>
              </a:rPr>
              <a:t>“</a:t>
            </a:r>
          </a:p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EFECE7"/>
                </a:solidFill>
                <a:latin typeface="NanumMyeongjo Bold"/>
                <a:ea typeface="NanumMyeongjo Bold"/>
                <a:cs typeface="NanumMyeongjo Bold"/>
                <a:sym typeface="NanumMyeongjo Bold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36078" y="827651"/>
            <a:ext cx="20271018" cy="8743911"/>
            <a:chOff x="0" y="0"/>
            <a:chExt cx="5338869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6743943" y="1006453"/>
            <a:ext cx="10884571" cy="8285338"/>
            <a:chOff x="0" y="0"/>
            <a:chExt cx="14512761" cy="1104711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1295494"/>
              <a:ext cx="14512761" cy="9751624"/>
              <a:chOff x="0" y="0"/>
              <a:chExt cx="2327088" cy="156365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327088" cy="1563651"/>
              </a:xfrm>
              <a:custGeom>
                <a:avLst/>
                <a:gdLst/>
                <a:ahLst/>
                <a:cxnLst/>
                <a:rect l="l" t="t" r="r" b="b"/>
                <a:pathLst>
                  <a:path w="2327088" h="1563651">
                    <a:moveTo>
                      <a:pt x="53346" y="0"/>
                    </a:moveTo>
                    <a:lnTo>
                      <a:pt x="2273742" y="0"/>
                    </a:lnTo>
                    <a:cubicBezTo>
                      <a:pt x="2303204" y="0"/>
                      <a:pt x="2327088" y="23884"/>
                      <a:pt x="2327088" y="53346"/>
                    </a:cubicBezTo>
                    <a:lnTo>
                      <a:pt x="2327088" y="1510305"/>
                    </a:lnTo>
                    <a:cubicBezTo>
                      <a:pt x="2327088" y="1539767"/>
                      <a:pt x="2303204" y="1563651"/>
                      <a:pt x="2273742" y="1563651"/>
                    </a:cubicBezTo>
                    <a:lnTo>
                      <a:pt x="53346" y="1563651"/>
                    </a:lnTo>
                    <a:cubicBezTo>
                      <a:pt x="23884" y="1563651"/>
                      <a:pt x="0" y="1539767"/>
                      <a:pt x="0" y="1510305"/>
                    </a:cubicBezTo>
                    <a:lnTo>
                      <a:pt x="0" y="53346"/>
                    </a:lnTo>
                    <a:cubicBezTo>
                      <a:pt x="0" y="23884"/>
                      <a:pt x="23884" y="0"/>
                      <a:pt x="53346" y="0"/>
                    </a:cubicBezTo>
                    <a:close/>
                  </a:path>
                </a:pathLst>
              </a:custGeom>
              <a:solidFill>
                <a:srgbClr val="BEA088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2327088" cy="1611276"/>
              </a:xfrm>
              <a:prstGeom prst="rect">
                <a:avLst/>
              </a:prstGeom>
            </p:spPr>
            <p:txBody>
              <a:bodyPr lIns="62580" tIns="62580" rIns="62580" bIns="6258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4510820" y="0"/>
              <a:ext cx="5451495" cy="1676516"/>
            </a:xfrm>
            <a:custGeom>
              <a:avLst/>
              <a:gdLst/>
              <a:ahLst/>
              <a:cxnLst/>
              <a:rect l="l" t="t" r="r" b="b"/>
              <a:pathLst>
                <a:path w="5451495" h="1676516">
                  <a:moveTo>
                    <a:pt x="0" y="0"/>
                  </a:moveTo>
                  <a:lnTo>
                    <a:pt x="5451494" y="0"/>
                  </a:lnTo>
                  <a:lnTo>
                    <a:pt x="5451494" y="1676516"/>
                  </a:lnTo>
                  <a:lnTo>
                    <a:pt x="0" y="1676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8321" b="-58321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6926308" y="2678172"/>
            <a:ext cx="10278779" cy="6211596"/>
            <a:chOff x="0" y="0"/>
            <a:chExt cx="13705038" cy="828212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3705038" cy="8282129"/>
              <a:chOff x="0" y="0"/>
              <a:chExt cx="2475676" cy="149608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475676" cy="1496082"/>
              </a:xfrm>
              <a:custGeom>
                <a:avLst/>
                <a:gdLst/>
                <a:ahLst/>
                <a:cxnLst/>
                <a:rect l="l" t="t" r="r" b="b"/>
                <a:pathLst>
                  <a:path w="2475676" h="1496082">
                    <a:moveTo>
                      <a:pt x="38413" y="0"/>
                    </a:moveTo>
                    <a:lnTo>
                      <a:pt x="2437263" y="0"/>
                    </a:lnTo>
                    <a:cubicBezTo>
                      <a:pt x="2447450" y="0"/>
                      <a:pt x="2457221" y="4047"/>
                      <a:pt x="2464425" y="11251"/>
                    </a:cubicBezTo>
                    <a:cubicBezTo>
                      <a:pt x="2471629" y="18455"/>
                      <a:pt x="2475676" y="28225"/>
                      <a:pt x="2475676" y="38413"/>
                    </a:cubicBezTo>
                    <a:lnTo>
                      <a:pt x="2475676" y="1457669"/>
                    </a:lnTo>
                    <a:cubicBezTo>
                      <a:pt x="2475676" y="1467857"/>
                      <a:pt x="2471629" y="1477628"/>
                      <a:pt x="2464425" y="1484831"/>
                    </a:cubicBezTo>
                    <a:cubicBezTo>
                      <a:pt x="2457221" y="1492035"/>
                      <a:pt x="2447450" y="1496082"/>
                      <a:pt x="2437263" y="1496082"/>
                    </a:cubicBezTo>
                    <a:lnTo>
                      <a:pt x="38413" y="1496082"/>
                    </a:lnTo>
                    <a:cubicBezTo>
                      <a:pt x="28225" y="1496082"/>
                      <a:pt x="18455" y="1492035"/>
                      <a:pt x="11251" y="1484831"/>
                    </a:cubicBezTo>
                    <a:cubicBezTo>
                      <a:pt x="4047" y="1477628"/>
                      <a:pt x="0" y="1467857"/>
                      <a:pt x="0" y="1457669"/>
                    </a:cubicBezTo>
                    <a:lnTo>
                      <a:pt x="0" y="38413"/>
                    </a:lnTo>
                    <a:cubicBezTo>
                      <a:pt x="0" y="28225"/>
                      <a:pt x="4047" y="18455"/>
                      <a:pt x="11251" y="11251"/>
                    </a:cubicBezTo>
                    <a:cubicBezTo>
                      <a:pt x="18455" y="4047"/>
                      <a:pt x="28225" y="0"/>
                      <a:pt x="384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2475676" cy="1543707"/>
              </a:xfrm>
              <a:prstGeom prst="rect">
                <a:avLst/>
              </a:prstGeom>
            </p:spPr>
            <p:txBody>
              <a:bodyPr lIns="55550" tIns="55550" rIns="55550" bIns="5555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8247705" y="4864887"/>
              <a:ext cx="4267449" cy="3168581"/>
            </a:xfrm>
            <a:custGeom>
              <a:avLst/>
              <a:gdLst/>
              <a:ahLst/>
              <a:cxnLst/>
              <a:rect l="l" t="t" r="r" b="b"/>
              <a:pathLst>
                <a:path w="4267449" h="3168581">
                  <a:moveTo>
                    <a:pt x="0" y="0"/>
                  </a:moveTo>
                  <a:lnTo>
                    <a:pt x="4267448" y="0"/>
                  </a:lnTo>
                  <a:lnTo>
                    <a:pt x="4267448" y="3168581"/>
                  </a:lnTo>
                  <a:lnTo>
                    <a:pt x="0" y="316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8000"/>
              </a:blip>
              <a:stretch>
                <a:fillRect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663343" y="746217"/>
            <a:ext cx="5422678" cy="8545575"/>
            <a:chOff x="0" y="0"/>
            <a:chExt cx="7230238" cy="1139410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1542834"/>
              <a:ext cx="7230238" cy="9851266"/>
              <a:chOff x="0" y="0"/>
              <a:chExt cx="1137974" cy="1550501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137974" cy="1550501"/>
              </a:xfrm>
              <a:custGeom>
                <a:avLst/>
                <a:gdLst/>
                <a:ahLst/>
                <a:cxnLst/>
                <a:rect l="l" t="t" r="r" b="b"/>
                <a:pathLst>
                  <a:path w="1137974" h="1550501">
                    <a:moveTo>
                      <a:pt x="107077" y="0"/>
                    </a:moveTo>
                    <a:lnTo>
                      <a:pt x="1030897" y="0"/>
                    </a:lnTo>
                    <a:cubicBezTo>
                      <a:pt x="1090034" y="0"/>
                      <a:pt x="1137974" y="47940"/>
                      <a:pt x="1137974" y="107077"/>
                    </a:cubicBezTo>
                    <a:lnTo>
                      <a:pt x="1137974" y="1443424"/>
                    </a:lnTo>
                    <a:cubicBezTo>
                      <a:pt x="1137974" y="1502561"/>
                      <a:pt x="1090034" y="1550501"/>
                      <a:pt x="1030897" y="1550501"/>
                    </a:cubicBezTo>
                    <a:lnTo>
                      <a:pt x="107077" y="1550501"/>
                    </a:lnTo>
                    <a:cubicBezTo>
                      <a:pt x="47940" y="1550501"/>
                      <a:pt x="0" y="1502561"/>
                      <a:pt x="0" y="1443424"/>
                    </a:cubicBezTo>
                    <a:lnTo>
                      <a:pt x="0" y="107077"/>
                    </a:lnTo>
                    <a:cubicBezTo>
                      <a:pt x="0" y="47940"/>
                      <a:pt x="47940" y="0"/>
                      <a:pt x="107077" y="0"/>
                    </a:cubicBezTo>
                    <a:close/>
                  </a:path>
                </a:pathLst>
              </a:custGeom>
              <a:solidFill>
                <a:srgbClr val="BEA088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1137974" cy="1598126"/>
              </a:xfrm>
              <a:prstGeom prst="rect">
                <a:avLst/>
              </a:prstGeom>
            </p:spPr>
            <p:txBody>
              <a:bodyPr lIns="63756" tIns="63756" rIns="63756" bIns="6375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1879960" y="0"/>
              <a:ext cx="3751006" cy="2358958"/>
            </a:xfrm>
            <a:custGeom>
              <a:avLst/>
              <a:gdLst/>
              <a:ahLst/>
              <a:cxnLst/>
              <a:rect l="l" t="t" r="r" b="b"/>
              <a:pathLst>
                <a:path w="3751006" h="2358958">
                  <a:moveTo>
                    <a:pt x="0" y="0"/>
                  </a:moveTo>
                  <a:lnTo>
                    <a:pt x="3751006" y="0"/>
                  </a:lnTo>
                  <a:lnTo>
                    <a:pt x="3751006" y="2358958"/>
                  </a:lnTo>
                  <a:lnTo>
                    <a:pt x="0" y="2358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970" b="-2970"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283320" y="2669705"/>
              <a:ext cx="6653470" cy="8306876"/>
              <a:chOff x="0" y="0"/>
              <a:chExt cx="1208974" cy="150940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208974" cy="1509407"/>
              </a:xfrm>
              <a:custGeom>
                <a:avLst/>
                <a:gdLst/>
                <a:ahLst/>
                <a:cxnLst/>
                <a:rect l="l" t="t" r="r" b="b"/>
                <a:pathLst>
                  <a:path w="1208974" h="1509407">
                    <a:moveTo>
                      <a:pt x="79124" y="0"/>
                    </a:moveTo>
                    <a:lnTo>
                      <a:pt x="1129849" y="0"/>
                    </a:lnTo>
                    <a:cubicBezTo>
                      <a:pt x="1173549" y="0"/>
                      <a:pt x="1208974" y="35425"/>
                      <a:pt x="1208974" y="79124"/>
                    </a:cubicBezTo>
                    <a:lnTo>
                      <a:pt x="1208974" y="1430283"/>
                    </a:lnTo>
                    <a:cubicBezTo>
                      <a:pt x="1208974" y="1451268"/>
                      <a:pt x="1200637" y="1471393"/>
                      <a:pt x="1185799" y="1486232"/>
                    </a:cubicBezTo>
                    <a:cubicBezTo>
                      <a:pt x="1170960" y="1501071"/>
                      <a:pt x="1150835" y="1509407"/>
                      <a:pt x="1129849" y="1509407"/>
                    </a:cubicBezTo>
                    <a:lnTo>
                      <a:pt x="79124" y="1509407"/>
                    </a:lnTo>
                    <a:cubicBezTo>
                      <a:pt x="58139" y="1509407"/>
                      <a:pt x="38014" y="1501071"/>
                      <a:pt x="23175" y="1486232"/>
                    </a:cubicBezTo>
                    <a:cubicBezTo>
                      <a:pt x="8336" y="1471393"/>
                      <a:pt x="0" y="1451268"/>
                      <a:pt x="0" y="1430283"/>
                    </a:cubicBezTo>
                    <a:lnTo>
                      <a:pt x="0" y="79124"/>
                    </a:lnTo>
                    <a:cubicBezTo>
                      <a:pt x="0" y="58139"/>
                      <a:pt x="8336" y="38014"/>
                      <a:pt x="23175" y="23175"/>
                    </a:cubicBezTo>
                    <a:cubicBezTo>
                      <a:pt x="38014" y="8336"/>
                      <a:pt x="58139" y="0"/>
                      <a:pt x="7912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1208974" cy="1557032"/>
              </a:xfrm>
              <a:prstGeom prst="rect">
                <a:avLst/>
              </a:prstGeom>
            </p:spPr>
            <p:txBody>
              <a:bodyPr lIns="55224" tIns="55224" rIns="55224" bIns="5522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6" name="TextBox 36"/>
          <p:cNvSpPr txBox="1"/>
          <p:nvPr/>
        </p:nvSpPr>
        <p:spPr>
          <a:xfrm>
            <a:off x="16495439" y="416328"/>
            <a:ext cx="1630636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20562" y="2925127"/>
            <a:ext cx="4908241" cy="4929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414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신문</a:t>
            </a:r>
            <a:r>
              <a:rPr lang="en-US" sz="2414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14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기사</a:t>
            </a:r>
            <a:endParaRPr lang="en-US" sz="2414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958"/>
              </a:lnSpc>
            </a:pPr>
            <a:endParaRPr lang="en-US" sz="2414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47578" lvl="1" indent="-173789" algn="l">
              <a:lnSpc>
                <a:spcPts val="2253"/>
              </a:lnSpc>
              <a:buFont typeface="Arial"/>
              <a:buChar char="•"/>
            </a:pP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2024년의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최근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사이버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</a:t>
            </a:r>
            <a:r>
              <a:rPr lang="en-US" sz="160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609" dirty="0">
                <a:solidFill>
                  <a:srgbClr val="B4B4B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https://www.fortinet.com/kr/resources/cyberglossary/recent-cyber-attacks</a:t>
            </a:r>
          </a:p>
          <a:p>
            <a:pPr marL="347578" lvl="1" indent="-173789" algn="l">
              <a:lnSpc>
                <a:spcPts val="2253"/>
              </a:lnSpc>
              <a:buFont typeface="Arial"/>
              <a:buChar char="•"/>
            </a:pP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라이시다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랜섬웨어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의료기관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타깃으로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무차별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</a:t>
            </a:r>
            <a:r>
              <a:rPr lang="en-US" sz="160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609" dirty="0">
                <a:solidFill>
                  <a:srgbClr val="B4B4B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https://www.boannews.com/media/view.asp?idx=120961</a:t>
            </a:r>
            <a:endParaRPr lang="en-US" sz="1609" dirty="0">
              <a:solidFill>
                <a:srgbClr val="B4B4B4"/>
              </a:solidFill>
              <a:latin typeface="Source Han Sans KR"/>
              <a:ea typeface="Source Han Sans KR"/>
              <a:cs typeface="Source Han Sans KR"/>
              <a:sym typeface="Source Han Sans KR"/>
              <a:hlinkClick r:id="rId7" tooltip="https://www.boannews.com/media/view.asp?idx=120961"/>
            </a:endParaRPr>
          </a:p>
          <a:p>
            <a:pPr marL="347578" lvl="1" indent="-173789" algn="l">
              <a:lnSpc>
                <a:spcPts val="2253"/>
              </a:lnSpc>
              <a:buFont typeface="Arial"/>
              <a:buChar char="•"/>
            </a:pP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‘물’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공급망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타깃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사이버공격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대응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우리나라는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어떻게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하고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있나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</a:t>
            </a:r>
            <a:r>
              <a:rPr lang="en-US" sz="160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609" dirty="0">
                <a:solidFill>
                  <a:srgbClr val="B4B4B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https://www.boannews.com/media/view.asp?idx=117041</a:t>
            </a:r>
            <a:endParaRPr lang="en-US" sz="1609" dirty="0">
              <a:solidFill>
                <a:srgbClr val="B4B4B4"/>
              </a:solidFill>
              <a:latin typeface="Source Han Sans KR"/>
              <a:ea typeface="Source Han Sans KR"/>
              <a:cs typeface="Source Han Sans KR"/>
              <a:sym typeface="Source Han Sans KR"/>
              <a:hlinkClick r:id="rId8" tooltip="https://www.boannews.com/media/view.asp?idx=117041"/>
            </a:endParaRPr>
          </a:p>
          <a:p>
            <a:pPr marL="347578" lvl="1" indent="-173789" algn="l">
              <a:lnSpc>
                <a:spcPts val="2253"/>
              </a:lnSpc>
              <a:buFont typeface="Arial"/>
              <a:buChar char="•"/>
            </a:pP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취약한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교회·종교단체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해킹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표적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되기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60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쉽다</a:t>
            </a:r>
            <a:r>
              <a:rPr lang="en-US" sz="160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</a:t>
            </a:r>
            <a:r>
              <a:rPr lang="en-US" sz="160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609" dirty="0">
                <a:solidFill>
                  <a:srgbClr val="B2B1B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https://www.kmib.co.kr/article/view.asp?arcid=0019021039</a:t>
            </a:r>
            <a:endParaRPr lang="en-US" sz="1609" dirty="0">
              <a:solidFill>
                <a:srgbClr val="B2B1B1"/>
              </a:solidFill>
              <a:latin typeface="Source Han Sans KR"/>
              <a:ea typeface="Source Han Sans KR"/>
              <a:cs typeface="Source Han Sans KR"/>
              <a:sym typeface="Source Han Sans KR"/>
              <a:hlinkClick r:id="rId9" tooltip="https://www.kmib.co.kr/article/view.asp?arcid=0019021039"/>
            </a:endParaRPr>
          </a:p>
          <a:p>
            <a:pPr algn="l">
              <a:lnSpc>
                <a:spcPts val="2253"/>
              </a:lnSpc>
              <a:spcBef>
                <a:spcPct val="0"/>
              </a:spcBef>
            </a:pPr>
            <a:endParaRPr lang="en-US" sz="1609" dirty="0">
              <a:solidFill>
                <a:srgbClr val="B2B1B1"/>
              </a:solidFill>
              <a:latin typeface="Source Han Sans KR"/>
              <a:ea typeface="Source Han Sans KR"/>
              <a:cs typeface="Source Han Sans KR"/>
              <a:sym typeface="Source Han Sans KR"/>
              <a:hlinkClick r:id="rId9" tooltip="https://www.kmib.co.kr/article/view.asp?arcid=0019021039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308503" y="3435602"/>
            <a:ext cx="5088381" cy="507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2"/>
              </a:lnSpc>
            </a:pPr>
            <a:endParaRPr/>
          </a:p>
          <a:p>
            <a:pPr marL="348595" lvl="1" indent="-174298" algn="l">
              <a:lnSpc>
                <a:spcPts val="2260"/>
              </a:lnSpc>
              <a:buFont typeface="Arial"/>
              <a:buChar char="•"/>
            </a:pPr>
            <a:r>
              <a:rPr lang="en-US" sz="161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해킹 사고의 재구성</a:t>
            </a:r>
          </a:p>
          <a:p>
            <a:pPr marL="348595" lvl="1" indent="-174298" algn="l">
              <a:lnSpc>
                <a:spcPts val="2260"/>
              </a:lnSpc>
              <a:buFont typeface="Arial"/>
              <a:buChar char="•"/>
            </a:pPr>
            <a:r>
              <a:rPr lang="en-US" sz="161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모의해킹이란 무엇인가 : </a:t>
            </a:r>
          </a:p>
          <a:p>
            <a:pPr algn="l">
              <a:lnSpc>
                <a:spcPts val="2260"/>
              </a:lnSpc>
            </a:pPr>
            <a:r>
              <a:rPr lang="en-US" sz="161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</a:t>
            </a:r>
            <a:r>
              <a:rPr lang="en-US" sz="1614">
                <a:solidFill>
                  <a:srgbClr val="B4B4B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질문과 답변으로 쉽게 배우는 해킹/보안 실무</a:t>
            </a:r>
          </a:p>
          <a:p>
            <a:pPr marL="348595" lvl="1" indent="-174298" algn="l">
              <a:lnSpc>
                <a:spcPts val="2260"/>
              </a:lnSpc>
              <a:buFont typeface="Arial"/>
              <a:buChar char="•"/>
            </a:pPr>
            <a:r>
              <a:rPr lang="en-US" sz="16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이거 불법 아냐? : </a:t>
            </a:r>
            <a:r>
              <a:rPr lang="en-US" sz="161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일상을 파고드는 해킹 스토리</a:t>
            </a:r>
          </a:p>
          <a:p>
            <a:pPr marL="348595" lvl="1" indent="-174298" algn="l">
              <a:lnSpc>
                <a:spcPts val="2260"/>
              </a:lnSpc>
              <a:buFont typeface="Arial"/>
              <a:buChar char="•"/>
            </a:pPr>
            <a:r>
              <a:rPr lang="en-US" sz="161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사회공학과 휴먼 해킹</a:t>
            </a:r>
          </a:p>
          <a:p>
            <a:pPr marL="348595" lvl="1" indent="-174298" algn="l">
              <a:lnSpc>
                <a:spcPts val="2260"/>
              </a:lnSpc>
              <a:buFont typeface="Arial"/>
              <a:buChar char="•"/>
            </a:pPr>
            <a:r>
              <a:rPr lang="en-US" sz="161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(실무자가 말하는)모의해킹 :</a:t>
            </a:r>
            <a:r>
              <a:rPr lang="en-US" sz="16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614">
                <a:solidFill>
                  <a:srgbClr val="B4B4B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진로 고민부터 실무 투입까지 : 모의해킹 업무를 선택한 당신을 위한 조언!</a:t>
            </a:r>
          </a:p>
          <a:p>
            <a:pPr marL="348595" lvl="1" indent="-174298" algn="l">
              <a:lnSpc>
                <a:spcPts val="2260"/>
              </a:lnSpc>
              <a:buFont typeface="Arial"/>
              <a:buChar char="•"/>
            </a:pPr>
            <a:r>
              <a:rPr lang="en-US" sz="161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(게으른 해커의 쉽게 배우는)파이썬 해킹프로그래밍  </a:t>
            </a:r>
            <a:r>
              <a:rPr lang="en-US" sz="1614">
                <a:solidFill>
                  <a:srgbClr val="B4B4B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 hacking</a:t>
            </a:r>
          </a:p>
          <a:p>
            <a:pPr marL="348595" lvl="1" indent="-174298" algn="l">
              <a:lnSpc>
                <a:spcPts val="2260"/>
              </a:lnSpc>
              <a:buFont typeface="Arial"/>
              <a:buChar char="•"/>
            </a:pPr>
            <a:r>
              <a:rPr lang="en-US" sz="161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초보 해커를 위한 칼리 리눅스 입문 : </a:t>
            </a:r>
            <a:r>
              <a:rPr lang="en-US" sz="1614">
                <a:solidFill>
                  <a:srgbClr val="B4B4B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설치부터 커맨드라인, 파일 시스템, 네트워킹, BASH, 패키지 관리, 로깅, 리눅스 커널 및 드라이버, 보안까지</a:t>
            </a:r>
          </a:p>
          <a:p>
            <a:pPr marL="348595" lvl="1" indent="-174298" algn="l">
              <a:lnSpc>
                <a:spcPts val="2260"/>
              </a:lnSpc>
              <a:buFont typeface="Arial"/>
              <a:buChar char="•"/>
            </a:pPr>
            <a:r>
              <a:rPr lang="en-US" sz="161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 해킹 레시피 : </a:t>
            </a:r>
            <a:r>
              <a:rPr lang="en-US" sz="1614">
                <a:solidFill>
                  <a:srgbClr val="B4B4B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 크롤링 및 취약점 진단 도구를 구현해보는 정보 보안 실습</a:t>
            </a:r>
          </a:p>
          <a:p>
            <a:pPr marL="348595" lvl="1" indent="-174298" algn="l">
              <a:lnSpc>
                <a:spcPts val="2260"/>
              </a:lnSpc>
              <a:buFont typeface="Arial"/>
              <a:buChar char="•"/>
            </a:pPr>
            <a:r>
              <a:rPr lang="en-US" sz="161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(컨설턴트가 알려주는) 보고서 작성의 기술</a:t>
            </a:r>
          </a:p>
          <a:p>
            <a:pPr algn="l">
              <a:lnSpc>
                <a:spcPts val="2260"/>
              </a:lnSpc>
            </a:pPr>
            <a:r>
              <a:rPr lang="en-US" sz="16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</a:t>
            </a:r>
          </a:p>
          <a:p>
            <a:pPr algn="l">
              <a:lnSpc>
                <a:spcPts val="2260"/>
              </a:lnSpc>
              <a:spcBef>
                <a:spcPct val="0"/>
              </a:spcBef>
            </a:pPr>
            <a:endParaRPr lang="en-US" sz="1614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566946" y="2925127"/>
            <a:ext cx="702476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참고 도서                                             참고 자료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528686" y="3678417"/>
            <a:ext cx="4676401" cy="312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3890" lvl="1" indent="-176945" algn="l">
              <a:lnSpc>
                <a:spcPts val="2294"/>
              </a:lnSpc>
              <a:buFont typeface="Arial"/>
              <a:buChar char="•"/>
            </a:pPr>
            <a:r>
              <a:rPr lang="en-US" sz="163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SK쉴더스 2024 클라우드 보안가이드(AWS) :</a:t>
            </a:r>
            <a:r>
              <a:rPr lang="en-US" sz="163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639">
                <a:solidFill>
                  <a:srgbClr val="B4B4B4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https://www.skshieldus.com/uploads/files/20240416/20240416180036051.pdf</a:t>
            </a:r>
          </a:p>
          <a:p>
            <a:pPr marL="353890" lvl="1" indent="-176945" algn="l">
              <a:lnSpc>
                <a:spcPts val="2294"/>
              </a:lnSpc>
              <a:buFont typeface="Arial"/>
              <a:buChar char="•"/>
            </a:pPr>
            <a:r>
              <a:rPr lang="en-US" sz="163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EQST그룹이 제안하는 </a:t>
            </a:r>
          </a:p>
          <a:p>
            <a:pPr algn="l">
              <a:lnSpc>
                <a:spcPts val="2294"/>
              </a:lnSpc>
            </a:pPr>
            <a:r>
              <a:rPr lang="en-US" sz="163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클라우드 모의해킹 방법론(AWS)</a:t>
            </a:r>
          </a:p>
          <a:p>
            <a:pPr marL="353890" lvl="1" indent="-176945" algn="l">
              <a:lnSpc>
                <a:spcPts val="2294"/>
              </a:lnSpc>
              <a:buFont typeface="Arial"/>
              <a:buChar char="•"/>
            </a:pPr>
            <a:r>
              <a:rPr lang="en-US" sz="163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이글루코퍼레이션 보안정보</a:t>
            </a:r>
          </a:p>
          <a:p>
            <a:pPr algn="l">
              <a:lnSpc>
                <a:spcPts val="2294"/>
              </a:lnSpc>
            </a:pPr>
            <a:r>
              <a:rPr lang="en-US" sz="163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SSRF 취약점을 이용한 공격사례 분석 및 대응방안</a:t>
            </a:r>
          </a:p>
          <a:p>
            <a:pPr marL="353890" lvl="1" indent="-176945" algn="l">
              <a:lnSpc>
                <a:spcPts val="2294"/>
              </a:lnSpc>
              <a:buFont typeface="Arial"/>
              <a:buChar char="•"/>
            </a:pPr>
            <a:r>
              <a:rPr lang="en-US" sz="163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NCS 국가직무능력표준-모의해킹서식.pdf</a:t>
            </a:r>
          </a:p>
          <a:p>
            <a:pPr marL="353890" lvl="1" indent="-176945" algn="l">
              <a:lnSpc>
                <a:spcPts val="2294"/>
              </a:lnSpc>
              <a:buFont typeface="Arial"/>
              <a:buChar char="•"/>
            </a:pPr>
            <a:r>
              <a:rPr lang="en-US" sz="163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mitre - CVE 데이터베이스</a:t>
            </a:r>
          </a:p>
          <a:p>
            <a:pPr algn="l">
              <a:lnSpc>
                <a:spcPts val="2294"/>
              </a:lnSpc>
            </a:pPr>
            <a:endParaRPr lang="en-US" sz="163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294"/>
              </a:lnSpc>
              <a:spcBef>
                <a:spcPct val="0"/>
              </a:spcBef>
            </a:pPr>
            <a:endParaRPr lang="en-US" sz="163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4573" y="387519"/>
            <a:ext cx="1918177" cy="880265"/>
            <a:chOff x="0" y="0"/>
            <a:chExt cx="812800" cy="3729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72999"/>
            </a:xfrm>
            <a:custGeom>
              <a:avLst/>
              <a:gdLst/>
              <a:ahLst/>
              <a:cxnLst/>
              <a:rect l="l" t="t" r="r" b="b"/>
              <a:pathLst>
                <a:path w="812800" h="372999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308422"/>
                  </a:lnTo>
                  <a:cubicBezTo>
                    <a:pt x="812800" y="344087"/>
                    <a:pt x="783888" y="372999"/>
                    <a:pt x="748223" y="372999"/>
                  </a:cubicBezTo>
                  <a:lnTo>
                    <a:pt x="64577" y="372999"/>
                  </a:lnTo>
                  <a:cubicBezTo>
                    <a:pt x="28912" y="372999"/>
                    <a:pt x="0" y="344087"/>
                    <a:pt x="0" y="308422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420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495439" y="406803"/>
            <a:ext cx="1630636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36078" y="808601"/>
            <a:ext cx="20271018" cy="8743911"/>
            <a:chOff x="0" y="0"/>
            <a:chExt cx="5338869" cy="23029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8869" cy="2302923"/>
            </a:xfrm>
            <a:custGeom>
              <a:avLst/>
              <a:gdLst/>
              <a:ahLst/>
              <a:cxnLst/>
              <a:rect l="l" t="t" r="r" b="b"/>
              <a:pathLst>
                <a:path w="5338869" h="2302923">
                  <a:moveTo>
                    <a:pt x="13749" y="0"/>
                  </a:moveTo>
                  <a:lnTo>
                    <a:pt x="5325120" y="0"/>
                  </a:lnTo>
                  <a:cubicBezTo>
                    <a:pt x="5332713" y="0"/>
                    <a:pt x="5338869" y="6156"/>
                    <a:pt x="5338869" y="13749"/>
                  </a:cubicBezTo>
                  <a:lnTo>
                    <a:pt x="5338869" y="2289174"/>
                  </a:lnTo>
                  <a:cubicBezTo>
                    <a:pt x="5338869" y="2292820"/>
                    <a:pt x="5337421" y="2296318"/>
                    <a:pt x="5334842" y="2298896"/>
                  </a:cubicBezTo>
                  <a:cubicBezTo>
                    <a:pt x="5332264" y="2301474"/>
                    <a:pt x="5328767" y="2302923"/>
                    <a:pt x="5325120" y="2302923"/>
                  </a:cubicBezTo>
                  <a:lnTo>
                    <a:pt x="13749" y="2302923"/>
                  </a:lnTo>
                  <a:cubicBezTo>
                    <a:pt x="10103" y="2302923"/>
                    <a:pt x="6605" y="2301474"/>
                    <a:pt x="4027" y="2298896"/>
                  </a:cubicBezTo>
                  <a:cubicBezTo>
                    <a:pt x="1449" y="2296318"/>
                    <a:pt x="0" y="2292820"/>
                    <a:pt x="0" y="2289174"/>
                  </a:cubicBezTo>
                  <a:lnTo>
                    <a:pt x="0" y="13749"/>
                  </a:lnTo>
                  <a:cubicBezTo>
                    <a:pt x="0" y="10103"/>
                    <a:pt x="1449" y="6605"/>
                    <a:pt x="4027" y="4027"/>
                  </a:cubicBezTo>
                  <a:cubicBezTo>
                    <a:pt x="6605" y="1449"/>
                    <a:pt x="10103" y="0"/>
                    <a:pt x="13749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338869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796597" y="8628381"/>
            <a:ext cx="4253910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80"/>
              </a:lnSpc>
            </a:pPr>
            <a:r>
              <a:rPr lang="en-US" sz="3700" b="1" i="1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THANK YOU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27999" y="3571696"/>
            <a:ext cx="5991803" cy="156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7"/>
              </a:lnSpc>
            </a:pPr>
            <a:r>
              <a:rPr lang="en-US" sz="9155" b="1" i="1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Q&amp;A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74044" y="5343600"/>
            <a:ext cx="8539912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경청해 주셔서 감사합니다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자유롭게 질문해 주시면 답변드리겠습니다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4631" y="791939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9401" y="7381825"/>
            <a:ext cx="6462077" cy="1566764"/>
            <a:chOff x="0" y="0"/>
            <a:chExt cx="1701946" cy="4126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01946" cy="412646"/>
            </a:xfrm>
            <a:custGeom>
              <a:avLst/>
              <a:gdLst/>
              <a:ahLst/>
              <a:cxnLst/>
              <a:rect l="l" t="t" r="r" b="b"/>
              <a:pathLst>
                <a:path w="1701946" h="412646">
                  <a:moveTo>
                    <a:pt x="0" y="0"/>
                  </a:moveTo>
                  <a:lnTo>
                    <a:pt x="1701946" y="0"/>
                  </a:lnTo>
                  <a:lnTo>
                    <a:pt x="1701946" y="412646"/>
                  </a:lnTo>
                  <a:lnTo>
                    <a:pt x="0" y="412646"/>
                  </a:lnTo>
                  <a:close/>
                </a:path>
              </a:pathLst>
            </a:custGeom>
            <a:solidFill>
              <a:srgbClr val="EFECE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01946" cy="460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508995"/>
              </p:ext>
            </p:extLst>
          </p:nvPr>
        </p:nvGraphicFramePr>
        <p:xfrm>
          <a:off x="903174" y="2436239"/>
          <a:ext cx="16356126" cy="5598865"/>
        </p:xfrm>
        <a:graphic>
          <a:graphicData uri="http://schemas.openxmlformats.org/drawingml/2006/table">
            <a:tbl>
              <a:tblPr/>
              <a:tblGrid>
                <a:gridCol w="152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6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5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6061"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FF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TUE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WED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THU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FRI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D8BBA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SAT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77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F5F9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23</a:t>
                      </a:r>
                      <a:endParaRPr lang="en-US" sz="11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C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24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25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26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27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28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6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F5F9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10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10723531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81969" y="1297675"/>
            <a:ext cx="192406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 행 일 정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38600" y="3484187"/>
            <a:ext cx="855995" cy="81319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663997" y="2369222"/>
            <a:ext cx="4073683" cy="65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2025.2.18 ~ 3.10 (3주)</a:t>
            </a:r>
          </a:p>
        </p:txBody>
      </p:sp>
      <p:sp>
        <p:nvSpPr>
          <p:cNvPr id="29" name="Freeform 22"/>
          <p:cNvSpPr/>
          <p:nvPr/>
        </p:nvSpPr>
        <p:spPr>
          <a:xfrm>
            <a:off x="1028700" y="4272620"/>
            <a:ext cx="814878" cy="674312"/>
          </a:xfrm>
          <a:custGeom>
            <a:avLst/>
            <a:gdLst/>
            <a:ahLst/>
            <a:cxnLst/>
            <a:rect l="l" t="t" r="r" b="b"/>
            <a:pathLst>
              <a:path w="814878" h="674312">
                <a:moveTo>
                  <a:pt x="0" y="0"/>
                </a:moveTo>
                <a:lnTo>
                  <a:pt x="814878" y="0"/>
                </a:lnTo>
                <a:lnTo>
                  <a:pt x="814878" y="674311"/>
                </a:lnTo>
                <a:lnTo>
                  <a:pt x="0" y="67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5"/>
          <p:cNvSpPr txBox="1"/>
          <p:nvPr/>
        </p:nvSpPr>
        <p:spPr>
          <a:xfrm>
            <a:off x="1007918" y="4933605"/>
            <a:ext cx="11774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1차미팅</a:t>
            </a:r>
          </a:p>
        </p:txBody>
      </p:sp>
      <p:sp>
        <p:nvSpPr>
          <p:cNvPr id="31" name="TextBox 24"/>
          <p:cNvSpPr txBox="1"/>
          <p:nvPr/>
        </p:nvSpPr>
        <p:spPr>
          <a:xfrm>
            <a:off x="12444510" y="3484187"/>
            <a:ext cx="4548090" cy="38500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5874"/>
              </a:lnSpc>
              <a:defRPr/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 1차 미팅</a:t>
            </a:r>
            <a:endParaRPr lang="en-US" sz="24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4934"/>
              </a:lnSpc>
              <a:defRPr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보안 점검 사전 협의 및 요구사항 확인</a:t>
            </a: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4934"/>
              </a:lnSpc>
              <a:defRPr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진단 대상 및 범위 확정</a:t>
            </a: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4934"/>
              </a:lnSpc>
              <a:defRPr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(테스트 범위 설정)</a:t>
            </a: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4934"/>
              </a:lnSpc>
              <a:defRPr/>
            </a:pP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4934"/>
              </a:lnSpc>
              <a:defRPr/>
            </a:pP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55310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4631" y="791939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9401" y="7381825"/>
            <a:ext cx="6462077" cy="1566764"/>
            <a:chOff x="0" y="0"/>
            <a:chExt cx="1701946" cy="4126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01946" cy="412646"/>
            </a:xfrm>
            <a:custGeom>
              <a:avLst/>
              <a:gdLst/>
              <a:ahLst/>
              <a:cxnLst/>
              <a:rect l="l" t="t" r="r" b="b"/>
              <a:pathLst>
                <a:path w="1701946" h="412646">
                  <a:moveTo>
                    <a:pt x="0" y="0"/>
                  </a:moveTo>
                  <a:lnTo>
                    <a:pt x="1701946" y="0"/>
                  </a:lnTo>
                  <a:lnTo>
                    <a:pt x="1701946" y="412646"/>
                  </a:lnTo>
                  <a:lnTo>
                    <a:pt x="0" y="412646"/>
                  </a:lnTo>
                  <a:close/>
                </a:path>
              </a:pathLst>
            </a:custGeom>
            <a:solidFill>
              <a:srgbClr val="EFECE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01946" cy="460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889378"/>
              </p:ext>
            </p:extLst>
          </p:nvPr>
        </p:nvGraphicFramePr>
        <p:xfrm>
          <a:off x="903174" y="2436239"/>
          <a:ext cx="16356126" cy="5598865"/>
        </p:xfrm>
        <a:graphic>
          <a:graphicData uri="http://schemas.openxmlformats.org/drawingml/2006/table">
            <a:tbl>
              <a:tblPr/>
              <a:tblGrid>
                <a:gridCol w="152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6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5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6061"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FF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TUE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WED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THU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FRI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D8BBA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SAT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77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F5F9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23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C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24</a:t>
                      </a:r>
                      <a:endParaRPr lang="en-US" sz="20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25</a:t>
                      </a:r>
                      <a:endParaRPr lang="en-US" sz="20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26</a:t>
                      </a:r>
                      <a:endParaRPr lang="en-US" sz="20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27</a:t>
                      </a:r>
                      <a:endParaRPr lang="en-US" sz="20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28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6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F5F9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10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10723531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81969" y="1297675"/>
            <a:ext cx="192406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 행 일 정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38600" y="3484187"/>
            <a:ext cx="855995" cy="81319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663997" y="2369222"/>
            <a:ext cx="4073683" cy="65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2025.2.18 ~ 3.10 (3주)</a:t>
            </a:r>
          </a:p>
        </p:txBody>
      </p:sp>
      <p:sp>
        <p:nvSpPr>
          <p:cNvPr id="29" name="Freeform 22"/>
          <p:cNvSpPr/>
          <p:nvPr/>
        </p:nvSpPr>
        <p:spPr>
          <a:xfrm>
            <a:off x="1028700" y="4272620"/>
            <a:ext cx="814878" cy="674312"/>
          </a:xfrm>
          <a:custGeom>
            <a:avLst/>
            <a:gdLst/>
            <a:ahLst/>
            <a:cxnLst/>
            <a:rect l="l" t="t" r="r" b="b"/>
            <a:pathLst>
              <a:path w="814878" h="674312">
                <a:moveTo>
                  <a:pt x="0" y="0"/>
                </a:moveTo>
                <a:lnTo>
                  <a:pt x="814878" y="0"/>
                </a:lnTo>
                <a:lnTo>
                  <a:pt x="814878" y="674311"/>
                </a:lnTo>
                <a:lnTo>
                  <a:pt x="0" y="67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5"/>
          <p:cNvSpPr txBox="1"/>
          <p:nvPr/>
        </p:nvSpPr>
        <p:spPr>
          <a:xfrm>
            <a:off x="1007918" y="4933605"/>
            <a:ext cx="11774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1차미팅</a:t>
            </a:r>
          </a:p>
        </p:txBody>
      </p:sp>
      <p:sp>
        <p:nvSpPr>
          <p:cNvPr id="38" name="TextBox 24"/>
          <p:cNvSpPr txBox="1"/>
          <p:nvPr/>
        </p:nvSpPr>
        <p:spPr>
          <a:xfrm>
            <a:off x="12444510" y="3446087"/>
            <a:ext cx="4700490" cy="445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6249"/>
              </a:lnSpc>
              <a:defRPr/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위협 분석</a:t>
            </a:r>
            <a:endParaRPr lang="en-US" sz="24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lvl="0" algn="l">
              <a:lnSpc>
                <a:spcPts val="5249"/>
              </a:lnSpc>
              <a:defRPr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자동화 취약점 스캔</a:t>
            </a: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5249"/>
              </a:lnSpc>
              <a:defRPr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(OWASP ZAP, Burp Suite 등 활용)</a:t>
            </a: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5249"/>
              </a:lnSpc>
              <a:defRPr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SQL Injection, XSS, CSRF, SSRF 등 </a:t>
            </a: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5249"/>
              </a:lnSpc>
              <a:defRPr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주요 취약점 탐색</a:t>
            </a: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5249"/>
              </a:lnSpc>
              <a:defRPr/>
            </a:pP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l">
              <a:lnSpc>
                <a:spcPts val="2939"/>
              </a:lnSpc>
              <a:spcBef>
                <a:spcPct val="0"/>
              </a:spcBef>
              <a:defRPr/>
            </a:pPr>
            <a:endParaRPr lang="en-US" sz="20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86175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4631" y="791939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9401" y="7381825"/>
            <a:ext cx="6462077" cy="1566764"/>
            <a:chOff x="0" y="0"/>
            <a:chExt cx="1701946" cy="4126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01946" cy="412646"/>
            </a:xfrm>
            <a:custGeom>
              <a:avLst/>
              <a:gdLst/>
              <a:ahLst/>
              <a:cxnLst/>
              <a:rect l="l" t="t" r="r" b="b"/>
              <a:pathLst>
                <a:path w="1701946" h="412646">
                  <a:moveTo>
                    <a:pt x="0" y="0"/>
                  </a:moveTo>
                  <a:lnTo>
                    <a:pt x="1701946" y="0"/>
                  </a:lnTo>
                  <a:lnTo>
                    <a:pt x="1701946" y="412646"/>
                  </a:lnTo>
                  <a:lnTo>
                    <a:pt x="0" y="412646"/>
                  </a:lnTo>
                  <a:close/>
                </a:path>
              </a:pathLst>
            </a:custGeom>
            <a:solidFill>
              <a:srgbClr val="EFECE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01946" cy="460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172315"/>
              </p:ext>
            </p:extLst>
          </p:nvPr>
        </p:nvGraphicFramePr>
        <p:xfrm>
          <a:off x="903174" y="2436239"/>
          <a:ext cx="16356126" cy="5598865"/>
        </p:xfrm>
        <a:graphic>
          <a:graphicData uri="http://schemas.openxmlformats.org/drawingml/2006/table">
            <a:tbl>
              <a:tblPr/>
              <a:tblGrid>
                <a:gridCol w="152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6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5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6061"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FF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TUE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WED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THU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FRI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D8BBA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SAT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77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F5F9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23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C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24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25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26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27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28</a:t>
                      </a:r>
                      <a:endParaRPr lang="en-US" sz="14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BF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lang="en-US" sz="14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BF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6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F5F9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10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10723531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81969" y="1297675"/>
            <a:ext cx="192406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 행 일 정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38600" y="3484187"/>
            <a:ext cx="855995" cy="81319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663997" y="2369222"/>
            <a:ext cx="4073683" cy="65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2025.2.18 ~ 3.10 (3주)</a:t>
            </a:r>
          </a:p>
        </p:txBody>
      </p:sp>
      <p:sp>
        <p:nvSpPr>
          <p:cNvPr id="29" name="Freeform 22"/>
          <p:cNvSpPr/>
          <p:nvPr/>
        </p:nvSpPr>
        <p:spPr>
          <a:xfrm>
            <a:off x="1028700" y="4272620"/>
            <a:ext cx="814878" cy="674312"/>
          </a:xfrm>
          <a:custGeom>
            <a:avLst/>
            <a:gdLst/>
            <a:ahLst/>
            <a:cxnLst/>
            <a:rect l="l" t="t" r="r" b="b"/>
            <a:pathLst>
              <a:path w="814878" h="674312">
                <a:moveTo>
                  <a:pt x="0" y="0"/>
                </a:moveTo>
                <a:lnTo>
                  <a:pt x="814878" y="0"/>
                </a:lnTo>
                <a:lnTo>
                  <a:pt x="814878" y="674311"/>
                </a:lnTo>
                <a:lnTo>
                  <a:pt x="0" y="67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5"/>
          <p:cNvSpPr txBox="1"/>
          <p:nvPr/>
        </p:nvSpPr>
        <p:spPr>
          <a:xfrm>
            <a:off x="1007918" y="4933605"/>
            <a:ext cx="11774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1차미팅</a:t>
            </a:r>
          </a:p>
        </p:txBody>
      </p:sp>
      <p:sp>
        <p:nvSpPr>
          <p:cNvPr id="35" name="Freeform 23"/>
          <p:cNvSpPr/>
          <p:nvPr/>
        </p:nvSpPr>
        <p:spPr>
          <a:xfrm>
            <a:off x="10390869" y="4542156"/>
            <a:ext cx="863119" cy="674312"/>
          </a:xfrm>
          <a:custGeom>
            <a:avLst/>
            <a:gdLst/>
            <a:ahLst/>
            <a:cxnLst/>
            <a:rect l="l" t="t" r="r" b="b"/>
            <a:pathLst>
              <a:path w="863119" h="674312">
                <a:moveTo>
                  <a:pt x="0" y="0"/>
                </a:moveTo>
                <a:lnTo>
                  <a:pt x="863119" y="0"/>
                </a:lnTo>
                <a:lnTo>
                  <a:pt x="863119" y="674312"/>
                </a:lnTo>
                <a:lnTo>
                  <a:pt x="0" y="674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7"/>
          <p:cNvSpPr txBox="1"/>
          <p:nvPr/>
        </p:nvSpPr>
        <p:spPr>
          <a:xfrm>
            <a:off x="10243269" y="5210810"/>
            <a:ext cx="1177369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비대면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회의</a:t>
            </a:r>
            <a:endParaRPr lang="en-US" sz="18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7" name="TextBox 25"/>
          <p:cNvSpPr txBox="1"/>
          <p:nvPr/>
        </p:nvSpPr>
        <p:spPr>
          <a:xfrm>
            <a:off x="12442684" y="3438999"/>
            <a:ext cx="4406394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위협</a:t>
            </a:r>
            <a:r>
              <a:rPr 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검증</a:t>
            </a:r>
            <a:endParaRPr lang="en-US" sz="24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취약점의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실제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가능성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테스트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SSRF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취약점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집중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실험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10"/>
              </a:lnSpc>
            </a:pPr>
            <a:r>
              <a:rPr lang="en-US" sz="2099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</a:t>
            </a:r>
            <a:r>
              <a:rPr lang="en-US" sz="2099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시뮬레이션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진행</a:t>
            </a:r>
            <a:endParaRPr lang="en-US" sz="1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774"/>
              </a:lnSpc>
            </a:pPr>
            <a:r>
              <a:rPr lang="en-US" sz="2499" b="1" dirty="0" err="1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비대면</a:t>
            </a:r>
            <a:r>
              <a:rPr lang="en-US" sz="2499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회의</a:t>
            </a:r>
            <a:endParaRPr lang="en-US" sz="24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중간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점검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전략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논의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취약점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결과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정리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10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대응방안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논의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3681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4509" y="387519"/>
            <a:ext cx="1918177" cy="517802"/>
            <a:chOff x="0" y="0"/>
            <a:chExt cx="812800" cy="2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56396" y="387519"/>
            <a:ext cx="1918177" cy="517802"/>
            <a:chOff x="0" y="0"/>
            <a:chExt cx="812800" cy="219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6332" y="387519"/>
            <a:ext cx="1918177" cy="517802"/>
            <a:chOff x="0" y="0"/>
            <a:chExt cx="812800" cy="219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74573" y="387519"/>
            <a:ext cx="1918177" cy="517802"/>
            <a:chOff x="0" y="0"/>
            <a:chExt cx="812800" cy="2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19411"/>
            </a:xfrm>
            <a:custGeom>
              <a:avLst/>
              <a:gdLst/>
              <a:ahLst/>
              <a:cxnLst/>
              <a:rect l="l" t="t" r="r" b="b"/>
              <a:pathLst>
                <a:path w="812800" h="219411">
                  <a:moveTo>
                    <a:pt x="64577" y="0"/>
                  </a:moveTo>
                  <a:lnTo>
                    <a:pt x="748223" y="0"/>
                  </a:lnTo>
                  <a:cubicBezTo>
                    <a:pt x="783888" y="0"/>
                    <a:pt x="812800" y="28912"/>
                    <a:pt x="812800" y="64577"/>
                  </a:cubicBezTo>
                  <a:lnTo>
                    <a:pt x="812800" y="154834"/>
                  </a:lnTo>
                  <a:cubicBezTo>
                    <a:pt x="812800" y="190499"/>
                    <a:pt x="783888" y="219411"/>
                    <a:pt x="748223" y="219411"/>
                  </a:cubicBezTo>
                  <a:lnTo>
                    <a:pt x="64577" y="219411"/>
                  </a:lnTo>
                  <a:cubicBezTo>
                    <a:pt x="28912" y="219411"/>
                    <a:pt x="0" y="190499"/>
                    <a:pt x="0" y="154834"/>
                  </a:cubicBezTo>
                  <a:lnTo>
                    <a:pt x="0" y="64577"/>
                  </a:lnTo>
                  <a:cubicBezTo>
                    <a:pt x="0" y="28912"/>
                    <a:pt x="28912" y="0"/>
                    <a:pt x="6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67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4631" y="791939"/>
            <a:ext cx="19126011" cy="8743911"/>
            <a:chOff x="0" y="0"/>
            <a:chExt cx="5037303" cy="23029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37303" cy="2302923"/>
            </a:xfrm>
            <a:custGeom>
              <a:avLst/>
              <a:gdLst/>
              <a:ahLst/>
              <a:cxnLst/>
              <a:rect l="l" t="t" r="r" b="b"/>
              <a:pathLst>
                <a:path w="5037303" h="2302923">
                  <a:moveTo>
                    <a:pt x="14572" y="0"/>
                  </a:moveTo>
                  <a:lnTo>
                    <a:pt x="5022731" y="0"/>
                  </a:lnTo>
                  <a:cubicBezTo>
                    <a:pt x="5030779" y="0"/>
                    <a:pt x="5037303" y="6524"/>
                    <a:pt x="5037303" y="14572"/>
                  </a:cubicBezTo>
                  <a:lnTo>
                    <a:pt x="5037303" y="2288351"/>
                  </a:lnTo>
                  <a:cubicBezTo>
                    <a:pt x="5037303" y="2292216"/>
                    <a:pt x="5035768" y="2295922"/>
                    <a:pt x="5033035" y="2298655"/>
                  </a:cubicBezTo>
                  <a:cubicBezTo>
                    <a:pt x="5030302" y="2301388"/>
                    <a:pt x="5026596" y="2302923"/>
                    <a:pt x="5022731" y="2302923"/>
                  </a:cubicBezTo>
                  <a:lnTo>
                    <a:pt x="14572" y="2302923"/>
                  </a:lnTo>
                  <a:cubicBezTo>
                    <a:pt x="10707" y="2302923"/>
                    <a:pt x="7001" y="2301388"/>
                    <a:pt x="4268" y="2298655"/>
                  </a:cubicBezTo>
                  <a:cubicBezTo>
                    <a:pt x="1535" y="2295922"/>
                    <a:pt x="0" y="2292216"/>
                    <a:pt x="0" y="2288351"/>
                  </a:cubicBezTo>
                  <a:lnTo>
                    <a:pt x="0" y="14572"/>
                  </a:lnTo>
                  <a:cubicBezTo>
                    <a:pt x="0" y="10707"/>
                    <a:pt x="1535" y="7001"/>
                    <a:pt x="4268" y="4268"/>
                  </a:cubicBezTo>
                  <a:cubicBezTo>
                    <a:pt x="7001" y="1535"/>
                    <a:pt x="10707" y="0"/>
                    <a:pt x="14572" y="0"/>
                  </a:cubicBezTo>
                  <a:close/>
                </a:path>
              </a:pathLst>
            </a:custGeom>
            <a:solidFill>
              <a:srgbClr val="EFECE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037303" cy="235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9401" y="7381825"/>
            <a:ext cx="6462077" cy="1566764"/>
            <a:chOff x="0" y="0"/>
            <a:chExt cx="1701946" cy="4126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01946" cy="412646"/>
            </a:xfrm>
            <a:custGeom>
              <a:avLst/>
              <a:gdLst/>
              <a:ahLst/>
              <a:cxnLst/>
              <a:rect l="l" t="t" r="r" b="b"/>
              <a:pathLst>
                <a:path w="1701946" h="412646">
                  <a:moveTo>
                    <a:pt x="0" y="0"/>
                  </a:moveTo>
                  <a:lnTo>
                    <a:pt x="1701946" y="0"/>
                  </a:lnTo>
                  <a:lnTo>
                    <a:pt x="1701946" y="412646"/>
                  </a:lnTo>
                  <a:lnTo>
                    <a:pt x="0" y="412646"/>
                  </a:lnTo>
                  <a:close/>
                </a:path>
              </a:pathLst>
            </a:custGeom>
            <a:solidFill>
              <a:srgbClr val="EFECE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01946" cy="460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69626">
            <a:off x="17582855" y="9690606"/>
            <a:ext cx="320733" cy="320733"/>
          </a:xfrm>
          <a:custGeom>
            <a:avLst/>
            <a:gdLst/>
            <a:ahLst/>
            <a:cxnLst/>
            <a:rect l="l" t="t" r="r" b="b"/>
            <a:pathLst>
              <a:path w="320733" h="320733">
                <a:moveTo>
                  <a:pt x="0" y="0"/>
                </a:moveTo>
                <a:lnTo>
                  <a:pt x="320733" y="0"/>
                </a:lnTo>
                <a:lnTo>
                  <a:pt x="320733" y="320733"/>
                </a:lnTo>
                <a:lnTo>
                  <a:pt x="0" y="32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220820"/>
              </p:ext>
            </p:extLst>
          </p:nvPr>
        </p:nvGraphicFramePr>
        <p:xfrm>
          <a:off x="903174" y="2436239"/>
          <a:ext cx="16356126" cy="5598865"/>
        </p:xfrm>
        <a:graphic>
          <a:graphicData uri="http://schemas.openxmlformats.org/drawingml/2006/table">
            <a:tbl>
              <a:tblPr/>
              <a:tblGrid>
                <a:gridCol w="152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6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5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6061"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FF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MON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TUE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WED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THU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B2B2B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FRI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0"/>
                        </a:lnSpc>
                        <a:defRPr/>
                      </a:pPr>
                      <a:r>
                        <a:rPr lang="en-US" sz="1693" b="1" spc="706">
                          <a:solidFill>
                            <a:srgbClr val="2D8BBA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SAT</a:t>
                      </a: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0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 anchor="ctr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77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B2B2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dirty="0" smtClean="0">
                          <a:solidFill>
                            <a:srgbClr val="2F5F9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endParaRPr lang="en-US" altLang="ko-KR" sz="175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3F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23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C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24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25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26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27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5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28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BF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lang="en-US" sz="175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BF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 lang="en-US" sz="1400" b="1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3F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6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sz="1750" b="0" dirty="0">
                          <a:solidFill>
                            <a:srgbClr val="2F5F9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</a:t>
                      </a:r>
                      <a:endParaRPr lang="en-US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868"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FF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r>
                        <a:rPr lang="en-US" altLang="ko-KR" sz="1750" b="0" dirty="0" smtClean="0">
                          <a:solidFill>
                            <a:srgbClr val="2B2B2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10</a:t>
                      </a:r>
                      <a:endParaRPr lang="en-US" altLang="ko-KR" sz="1100" b="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 dirty="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>
                        <a:lnSpc>
                          <a:spcPts val="2451"/>
                        </a:lnSpc>
                        <a:defRPr/>
                      </a:pPr>
                      <a:endParaRPr lang="en-US" sz="1100"/>
                    </a:p>
                  </a:txBody>
                  <a:tcPr marL="190442" marR="190442" marT="190442" marB="190442">
                    <a:lnL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4" cap="flat" cmpd="sng" algn="ctr">
                      <a:solidFill>
                        <a:srgbClr val="B4B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10723531" y="379750"/>
            <a:ext cx="202302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i="1" u="none" strike="noStrik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chapter 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81969" y="1297675"/>
            <a:ext cx="192406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 행 일 정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38600" y="3484187"/>
            <a:ext cx="855995" cy="81319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663997" y="2369222"/>
            <a:ext cx="4073683" cy="65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2025.2.18 ~ 3.10 (3주)</a:t>
            </a:r>
          </a:p>
        </p:txBody>
      </p:sp>
      <p:sp>
        <p:nvSpPr>
          <p:cNvPr id="29" name="Freeform 22"/>
          <p:cNvSpPr/>
          <p:nvPr/>
        </p:nvSpPr>
        <p:spPr>
          <a:xfrm>
            <a:off x="1028700" y="4272620"/>
            <a:ext cx="814878" cy="674312"/>
          </a:xfrm>
          <a:custGeom>
            <a:avLst/>
            <a:gdLst/>
            <a:ahLst/>
            <a:cxnLst/>
            <a:rect l="l" t="t" r="r" b="b"/>
            <a:pathLst>
              <a:path w="814878" h="674312">
                <a:moveTo>
                  <a:pt x="0" y="0"/>
                </a:moveTo>
                <a:lnTo>
                  <a:pt x="814878" y="0"/>
                </a:lnTo>
                <a:lnTo>
                  <a:pt x="814878" y="674311"/>
                </a:lnTo>
                <a:lnTo>
                  <a:pt x="0" y="674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5"/>
          <p:cNvSpPr txBox="1"/>
          <p:nvPr/>
        </p:nvSpPr>
        <p:spPr>
          <a:xfrm>
            <a:off x="1007918" y="4933605"/>
            <a:ext cx="11774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1차미팅</a:t>
            </a:r>
          </a:p>
        </p:txBody>
      </p:sp>
      <p:sp>
        <p:nvSpPr>
          <p:cNvPr id="35" name="Freeform 23"/>
          <p:cNvSpPr/>
          <p:nvPr/>
        </p:nvSpPr>
        <p:spPr>
          <a:xfrm>
            <a:off x="10390869" y="4542156"/>
            <a:ext cx="863119" cy="674312"/>
          </a:xfrm>
          <a:custGeom>
            <a:avLst/>
            <a:gdLst/>
            <a:ahLst/>
            <a:cxnLst/>
            <a:rect l="l" t="t" r="r" b="b"/>
            <a:pathLst>
              <a:path w="863119" h="674312">
                <a:moveTo>
                  <a:pt x="0" y="0"/>
                </a:moveTo>
                <a:lnTo>
                  <a:pt x="863119" y="0"/>
                </a:lnTo>
                <a:lnTo>
                  <a:pt x="863119" y="674312"/>
                </a:lnTo>
                <a:lnTo>
                  <a:pt x="0" y="674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27"/>
          <p:cNvSpPr txBox="1"/>
          <p:nvPr/>
        </p:nvSpPr>
        <p:spPr>
          <a:xfrm>
            <a:off x="10243269" y="5210810"/>
            <a:ext cx="1177369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비대면</a:t>
            </a:r>
            <a:r>
              <a:rPr lang="en-US" sz="18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회의</a:t>
            </a:r>
            <a:endParaRPr lang="en-US" sz="18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Freeform 24"/>
          <p:cNvSpPr/>
          <p:nvPr/>
        </p:nvSpPr>
        <p:spPr>
          <a:xfrm rot="2700000">
            <a:off x="1331147" y="5459720"/>
            <a:ext cx="579857" cy="801595"/>
          </a:xfrm>
          <a:custGeom>
            <a:avLst/>
            <a:gdLst/>
            <a:ahLst/>
            <a:cxnLst/>
            <a:rect l="l" t="t" r="r" b="b"/>
            <a:pathLst>
              <a:path w="579857" h="801595">
                <a:moveTo>
                  <a:pt x="0" y="0"/>
                </a:moveTo>
                <a:lnTo>
                  <a:pt x="579857" y="0"/>
                </a:lnTo>
                <a:lnTo>
                  <a:pt x="579857" y="801595"/>
                </a:lnTo>
                <a:lnTo>
                  <a:pt x="0" y="80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28"/>
          <p:cNvSpPr txBox="1"/>
          <p:nvPr/>
        </p:nvSpPr>
        <p:spPr>
          <a:xfrm>
            <a:off x="1032351" y="6143877"/>
            <a:ext cx="117744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2차미팅</a:t>
            </a:r>
          </a:p>
        </p:txBody>
      </p:sp>
      <p:sp>
        <p:nvSpPr>
          <p:cNvPr id="34" name="TextBox 30"/>
          <p:cNvSpPr txBox="1"/>
          <p:nvPr/>
        </p:nvSpPr>
        <p:spPr>
          <a:xfrm>
            <a:off x="12496800" y="3390900"/>
            <a:ext cx="4406394" cy="174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</a:t>
            </a:r>
            <a:r>
              <a:rPr 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2차 </a:t>
            </a:r>
            <a:r>
              <a:rPr lang="en-US" sz="2499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미팅</a:t>
            </a:r>
            <a:endParaRPr lang="en-US" sz="24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359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취약점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결과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공유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>
              <a:lnSpc>
                <a:spcPts val="3359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진단보고서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전달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359"/>
              </a:lnSpc>
            </a:pP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대책</a:t>
            </a:r>
            <a:r>
              <a:rPr lang="en-US" sz="20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협의</a:t>
            </a:r>
            <a:endParaRPr lang="en-US" sz="20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9549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연세IT미래교육원</ep:Company>
  <ep:Words>1467</ep:Words>
  <ep:PresentationFormat>사용자 지정</ep:PresentationFormat>
  <ep:Paragraphs>374</ep:Paragraphs>
  <ep:Slides>55</ep:Slides>
  <ep:Notes>55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ep:HeadingPairs>
  <ep:TitlesOfParts>
    <vt:vector size="5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MAS</dc:creator>
  <cp:lastModifiedBy>aaaa</cp:lastModifiedBy>
  <dcterms:modified xsi:type="dcterms:W3CDTF">2025-03-21T09:12:41.742</dcterms:modified>
  <cp:revision>24</cp:revision>
  <dc:title>웹 해킹 대응 전략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